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49" r:id="rId2"/>
  </p:sldMasterIdLst>
  <p:notesMasterIdLst>
    <p:notesMasterId r:id="rId13"/>
  </p:notesMasterIdLst>
  <p:sldIdLst>
    <p:sldId id="449" r:id="rId3"/>
    <p:sldId id="266" r:id="rId4"/>
    <p:sldId id="325" r:id="rId5"/>
    <p:sldId id="257" r:id="rId6"/>
    <p:sldId id="271" r:id="rId7"/>
    <p:sldId id="281" r:id="rId8"/>
    <p:sldId id="282" r:id="rId9"/>
    <p:sldId id="278" r:id="rId10"/>
    <p:sldId id="269" r:id="rId11"/>
    <p:sldId id="285" r:id="rId12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66"/>
    <a:srgbClr val="FF00FF"/>
    <a:srgbClr val="99FF33"/>
    <a:srgbClr val="33CC33"/>
    <a:srgbClr val="33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60" autoAdjust="0"/>
    <p:restoredTop sz="89398" autoAdjust="0"/>
  </p:normalViewPr>
  <p:slideViewPr>
    <p:cSldViewPr>
      <p:cViewPr varScale="1">
        <p:scale>
          <a:sx n="64" d="100"/>
          <a:sy n="64" d="100"/>
        </p:scale>
        <p:origin x="1104" y="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7EFEEDCB-A951-4416-8038-0353EE9BF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72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869AF1-1706-4667-9F80-81FCF432D50A}" type="slidenum">
              <a:rPr lang="en-US" altLang="en-US" sz="120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185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ơi giữ chỗ cho Ghi ch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8" name="Nơi giữ chỗ cho Số hiệu Bản chiế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3E7A6B-EB2D-45E6-B978-B7823C0C6166}" type="slidenum">
              <a:rPr lang="en-US" altLang="en-US" sz="120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9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15FB2-B326-4E15-AAA9-1B02AB188F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3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598F7-3704-408E-A79E-3A8EF7AEE6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65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8E290-8212-4543-A35B-7A20D2257D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418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ên đề và 2 Nội dụng trên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43815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half" idx="3"/>
          </p:nvPr>
        </p:nvSpPr>
        <p:spPr>
          <a:xfrm>
            <a:off x="495300" y="3938588"/>
            <a:ext cx="89154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Ngày tháng 5"/>
          <p:cNvSpPr>
            <a:spLocks noGrp="1"/>
          </p:cNvSpPr>
          <p:nvPr>
            <p:ph type="dt" sz="half" idx="10"/>
          </p:nvPr>
        </p:nvSpPr>
        <p:spPr>
          <a:xfrm>
            <a:off x="8077200" y="6248400"/>
            <a:ext cx="101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Chân trang 6"/>
          <p:cNvSpPr>
            <a:spLocks noGrp="1"/>
          </p:cNvSpPr>
          <p:nvPr>
            <p:ph type="ftr" sz="quarter" idx="11"/>
          </p:nvPr>
        </p:nvSpPr>
        <p:spPr>
          <a:xfrm>
            <a:off x="-393700" y="6553200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Tr­êng TiÓu hoc H¶i  Khª</a:t>
            </a:r>
          </a:p>
        </p:txBody>
      </p:sp>
      <p:sp>
        <p:nvSpPr>
          <p:cNvPr id="8" name="Nơi giữ chỗ cho Số hiệu Bản chiếu 7"/>
          <p:cNvSpPr>
            <a:spLocks noGrp="1"/>
          </p:cNvSpPr>
          <p:nvPr>
            <p:ph type="sldNum" sz="quarter" idx="12"/>
          </p:nvPr>
        </p:nvSpPr>
        <p:spPr>
          <a:xfrm>
            <a:off x="3962400" y="6248400"/>
            <a:ext cx="3238500" cy="476250"/>
          </a:xfrm>
        </p:spPr>
        <p:txBody>
          <a:bodyPr/>
          <a:lstStyle>
            <a:lvl1pPr>
              <a:defRPr/>
            </a:lvl1pPr>
          </a:lstStyle>
          <a:p>
            <a:fld id="{5A57F7F2-1D22-4919-A7DC-9632EA1B2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816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>
          <a:xfrm>
            <a:off x="8077200" y="6248400"/>
            <a:ext cx="101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>
          <a:xfrm>
            <a:off x="-393700" y="6553200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Tr­êng TiÓu hoc H¶i  Khª</a:t>
            </a:r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3962400" y="6248400"/>
            <a:ext cx="3238500" cy="476250"/>
          </a:xfrm>
        </p:spPr>
        <p:txBody>
          <a:bodyPr/>
          <a:lstStyle>
            <a:lvl1pPr>
              <a:defRPr/>
            </a:lvl1pPr>
          </a:lstStyle>
          <a:p>
            <a:fld id="{32EC20EB-2C84-40D4-8E8F-4DD41524D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712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EF45F-B038-4635-97D8-37EDFD935F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28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57CC0-1F5F-44C1-A3D5-69CA1CBBC3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529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08E9A-2E9D-45AF-9A36-E1D0C0026E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655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A4254-8497-4EE3-9407-E79B78C4B8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388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FB1F0-EA71-4B31-A3DF-ADB47C6DB2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027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9E822-F01B-42B3-8C77-F6C8F7E6E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67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F835B-54E3-47C9-8435-00087DA13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725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CB1EF-ED05-4508-880D-8E126D4C9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835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9A4A3-B271-4546-8184-ACF77F2D83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223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C163B-AA32-484F-B678-FB9C639508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848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9A0DE-7AC0-4522-9ECC-A17895AC9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093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C5BEF-2CF0-46AD-916D-EF7FDC0246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647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ên đề và 2 Nội dụng trên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43815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half" idx="3"/>
          </p:nvPr>
        </p:nvSpPr>
        <p:spPr>
          <a:xfrm>
            <a:off x="495300" y="3938588"/>
            <a:ext cx="89154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Ngày tháng 5"/>
          <p:cNvSpPr>
            <a:spLocks noGrp="1"/>
          </p:cNvSpPr>
          <p:nvPr>
            <p:ph type="dt" sz="half" idx="10"/>
          </p:nvPr>
        </p:nvSpPr>
        <p:spPr>
          <a:xfrm>
            <a:off x="8077200" y="6248400"/>
            <a:ext cx="101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Chân trang 6"/>
          <p:cNvSpPr>
            <a:spLocks noGrp="1"/>
          </p:cNvSpPr>
          <p:nvPr>
            <p:ph type="ftr" sz="quarter" idx="11"/>
          </p:nvPr>
        </p:nvSpPr>
        <p:spPr>
          <a:xfrm>
            <a:off x="-393700" y="6553200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Tr­êng TiÓu hoc H¶i  Khª</a:t>
            </a:r>
          </a:p>
        </p:txBody>
      </p:sp>
      <p:sp>
        <p:nvSpPr>
          <p:cNvPr id="8" name="Nơi giữ chỗ cho Số hiệu Bản chiếu 7"/>
          <p:cNvSpPr>
            <a:spLocks noGrp="1"/>
          </p:cNvSpPr>
          <p:nvPr>
            <p:ph type="sldNum" sz="quarter" idx="12"/>
          </p:nvPr>
        </p:nvSpPr>
        <p:spPr>
          <a:xfrm>
            <a:off x="3962400" y="6248400"/>
            <a:ext cx="3238500" cy="476250"/>
          </a:xfrm>
        </p:spPr>
        <p:txBody>
          <a:bodyPr/>
          <a:lstStyle>
            <a:lvl1pPr>
              <a:defRPr/>
            </a:lvl1pPr>
          </a:lstStyle>
          <a:p>
            <a:fld id="{5A57F7F2-1D22-4919-A7DC-9632EA1B2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141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>
          <a:xfrm>
            <a:off x="8077200" y="6248400"/>
            <a:ext cx="101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>
          <a:xfrm>
            <a:off x="-393700" y="6553200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Tr­êng TiÓu hoc H¶i  Khª</a:t>
            </a:r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3962400" y="6248400"/>
            <a:ext cx="3238500" cy="476250"/>
          </a:xfrm>
        </p:spPr>
        <p:txBody>
          <a:bodyPr/>
          <a:lstStyle>
            <a:lvl1pPr>
              <a:defRPr/>
            </a:lvl1pPr>
          </a:lstStyle>
          <a:p>
            <a:fld id="{32EC20EB-2C84-40D4-8E8F-4DD41524D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27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5D5F9-20B4-4F19-A5E5-D585962D26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18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D9319-59AD-40A2-A319-4EB3A5F605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5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B222E-AD45-444F-A327-C649F9D6C6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91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8A7F7-0C63-4C69-829C-8D4C343CA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03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F8DF3-442E-4A49-BB29-E84BA6848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28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80406-F7AD-4792-9E3C-7FA4CB252A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63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EC87C-AAAA-4617-A9AE-117321B853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72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011C89FD-97D1-466D-8261-64128F2F36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31" r:id="rId12"/>
    <p:sldLayoutId id="214748423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922BB529-A152-4044-BAEA-AEE64911F1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4215" r:id="rId12"/>
    <p:sldLayoutId id="214748421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xmlns="" id="{59004093-83FE-4278-9449-448A71526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98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22390362-4D90-4207-B86D-9F7AE1EE9E6A}"/>
              </a:ext>
            </a:extLst>
          </p:cNvPr>
          <p:cNvSpPr txBox="1"/>
          <p:nvPr/>
        </p:nvSpPr>
        <p:spPr>
          <a:xfrm>
            <a:off x="609600" y="1019869"/>
            <a:ext cx="8534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Thứ</a:t>
            </a:r>
            <a:r>
              <a:rPr lang="en-US" sz="3200" b="1" ker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200" b="1" kern="0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lang="vi-VN" sz="3200" b="1" kern="0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200" b="1" kern="0" err="1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lang="en-US" sz="3200" b="1" kern="0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13 </a:t>
            </a:r>
            <a:r>
              <a:rPr lang="en-US" sz="3200" b="1" kern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tháng</a:t>
            </a:r>
            <a:r>
              <a:rPr lang="en-US" sz="3200" b="1" ker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200" b="1" kern="0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1 </a:t>
            </a:r>
            <a:r>
              <a:rPr lang="en-US" sz="3200" b="1" kern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lang="en-US" sz="3200" b="1" ker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200" b="1" kern="0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2022</a:t>
            </a:r>
            <a:endParaRPr lang="en-US" sz="3200" b="1" kern="0" dirty="0">
              <a:solidFill>
                <a:prstClr val="white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00F3C1F-1999-449B-A7D9-CA83F59EF130}"/>
              </a:ext>
            </a:extLst>
          </p:cNvPr>
          <p:cNvSpPr txBox="1"/>
          <p:nvPr/>
        </p:nvSpPr>
        <p:spPr>
          <a:xfrm>
            <a:off x="3886200" y="1665982"/>
            <a:ext cx="259080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Font typeface="Arial"/>
              <a:buNone/>
              <a:defRPr/>
            </a:pPr>
            <a:r>
              <a:rPr lang="en-US" sz="5400" b="1" kern="0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endParaRPr lang="en-US" sz="5400" b="1" kern="0" dirty="0">
              <a:solidFill>
                <a:prstClr val="white"/>
              </a:solidFill>
              <a:latin typeface="HP001 4 hàng" panose="020B0603050302020204" pitchFamily="34" charset="0"/>
              <a:cs typeface="Arial"/>
              <a:sym typeface="Arial"/>
            </a:endParaRPr>
          </a:p>
          <a:p>
            <a:pPr eaLnBrk="1" hangingPunct="1">
              <a:buClr>
                <a:srgbClr val="000000"/>
              </a:buClr>
              <a:buFont typeface="Arial"/>
              <a:buNone/>
              <a:defRPr/>
            </a:pPr>
            <a:endParaRPr lang="en-US" sz="3200" b="1" kern="0" dirty="0">
              <a:solidFill>
                <a:prstClr val="white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F7D4857-48DF-44C7-8968-8E1869A4EE20}"/>
              </a:ext>
            </a:extLst>
          </p:cNvPr>
          <p:cNvSpPr txBox="1"/>
          <p:nvPr/>
        </p:nvSpPr>
        <p:spPr>
          <a:xfrm>
            <a:off x="1676400" y="2667000"/>
            <a:ext cx="70866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Font typeface="Arial"/>
              <a:buNone/>
              <a:defRPr/>
            </a:pPr>
            <a:r>
              <a:rPr lang="en-US" sz="7200" b="1" kern="0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Hình</a:t>
            </a:r>
            <a:r>
              <a:rPr lang="en-US" sz="7200" b="1" kern="0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chữ</a:t>
            </a:r>
            <a:r>
              <a:rPr lang="en-US" sz="7200" b="1" kern="0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nhật</a:t>
            </a:r>
            <a:endParaRPr lang="en-US" sz="7200" b="1" kern="0" dirty="0">
              <a:solidFill>
                <a:prstClr val="white"/>
              </a:solidFill>
              <a:latin typeface="HP001 4 hàng" panose="020B0603050302020204" pitchFamily="34" charset="0"/>
              <a:cs typeface="Arial"/>
              <a:sym typeface="Arial"/>
            </a:endParaRPr>
          </a:p>
          <a:p>
            <a:pPr eaLnBrk="1" hangingPunct="1">
              <a:buClr>
                <a:srgbClr val="000000"/>
              </a:buClr>
              <a:buFont typeface="Arial"/>
              <a:buNone/>
              <a:defRPr/>
            </a:pPr>
            <a:endParaRPr lang="en-US" sz="3200" b="1" kern="0" dirty="0">
              <a:solidFill>
                <a:prstClr val="white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4" name="Picture 16" descr="T&amp;T Mobile (21).gif"/>
          <p:cNvPicPr>
            <a:picLocks noChangeAspect="1"/>
          </p:cNvPicPr>
          <p:nvPr/>
        </p:nvPicPr>
        <p:blipFill>
          <a:blip r:embed="rId4">
            <a:lum bright="10000"/>
          </a:blip>
          <a:srcRect l="5830" t="13953" r="7872" b="5426"/>
          <a:stretch>
            <a:fillRect/>
          </a:stretch>
        </p:blipFill>
        <p:spPr bwMode="auto">
          <a:xfrm>
            <a:off x="1" y="-187325"/>
            <a:ext cx="10138172" cy="704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2" descr="Pictu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20637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3" descr="Pictu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0" y="5089526"/>
            <a:ext cx="2971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4" descr="Pictu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 flipV="1">
            <a:off x="7099300" y="5089526"/>
            <a:ext cx="28067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5" descr="Pictu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089900" y="63500"/>
            <a:ext cx="18161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~PP6326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378025" y="6370638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476500" y="1905506"/>
            <a:ext cx="4953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48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Chúc các em </a:t>
            </a:r>
          </a:p>
          <a:p>
            <a:pPr lvl="0" algn="ctr"/>
            <a:r>
              <a:rPr lang="en-US" sz="4800" b="1" kern="1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học tốt!</a:t>
            </a:r>
          </a:p>
          <a:p>
            <a:pPr lvl="0" algn="ctr"/>
            <a:endParaRPr lang="en-US" sz="48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90600"/>
            <a:ext cx="8915400" cy="774700"/>
          </a:xfrm>
          <a:noFill/>
        </p:spPr>
        <p:txBody>
          <a:bodyPr/>
          <a:lstStyle/>
          <a:p>
            <a:pPr eaLnBrk="1" hangingPunct="1"/>
            <a:r>
              <a:rPr lang="en-US" altLang="en-US" sz="3200" dirty="0" err="1">
                <a:solidFill>
                  <a:srgbClr val="2E14EC"/>
                </a:solidFill>
              </a:rPr>
              <a:t>Trong</a:t>
            </a:r>
            <a:r>
              <a:rPr lang="vi-VN" altLang="en-US" sz="3200" dirty="0">
                <a:solidFill>
                  <a:srgbClr val="2E14EC"/>
                </a:solidFill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</a:rPr>
              <a:t>các</a:t>
            </a:r>
            <a:r>
              <a:rPr lang="vi-VN" altLang="en-US" sz="3200" dirty="0">
                <a:solidFill>
                  <a:srgbClr val="2E14EC"/>
                </a:solidFill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</a:rPr>
              <a:t>hình</a:t>
            </a:r>
            <a:r>
              <a:rPr lang="vi-VN" altLang="en-US" sz="3200" dirty="0">
                <a:solidFill>
                  <a:srgbClr val="2E14EC"/>
                </a:solidFill>
              </a:rPr>
              <a:t> sau </a:t>
            </a:r>
            <a:r>
              <a:rPr lang="vi-VN" altLang="en-US" sz="3200" dirty="0" err="1">
                <a:solidFill>
                  <a:srgbClr val="2E14EC"/>
                </a:solidFill>
              </a:rPr>
              <a:t>hình</a:t>
            </a:r>
            <a:r>
              <a:rPr lang="vi-VN" altLang="en-US" sz="3200" dirty="0">
                <a:solidFill>
                  <a:srgbClr val="2E14EC"/>
                </a:solidFill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</a:rPr>
              <a:t>nào</a:t>
            </a:r>
            <a:r>
              <a:rPr lang="vi-VN" altLang="en-US" sz="3200" dirty="0">
                <a:solidFill>
                  <a:srgbClr val="2E14EC"/>
                </a:solidFill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</a:rPr>
              <a:t>là</a:t>
            </a:r>
            <a:r>
              <a:rPr lang="vi-VN" altLang="en-US" sz="3200" dirty="0">
                <a:solidFill>
                  <a:srgbClr val="2E14EC"/>
                </a:solidFill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</a:rPr>
              <a:t>hình</a:t>
            </a:r>
            <a:r>
              <a:rPr lang="vi-VN" altLang="en-US" sz="3200" dirty="0">
                <a:solidFill>
                  <a:srgbClr val="2E14EC"/>
                </a:solidFill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</a:rPr>
              <a:t>chữ</a:t>
            </a:r>
            <a:r>
              <a:rPr lang="vi-VN" altLang="en-US" sz="3200" dirty="0">
                <a:solidFill>
                  <a:srgbClr val="2E14EC"/>
                </a:solidFill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</a:rPr>
              <a:t>nhật</a:t>
            </a:r>
            <a:r>
              <a:rPr lang="en-US" altLang="en-US" sz="3200" dirty="0">
                <a:solidFill>
                  <a:srgbClr val="2E14EC"/>
                </a:solidFill>
              </a:rPr>
              <a:t>?</a:t>
            </a:r>
          </a:p>
        </p:txBody>
      </p:sp>
      <p:sp>
        <p:nvSpPr>
          <p:cNvPr id="6147" name="Text Box 8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915400" cy="39624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5562600" y="2438400"/>
            <a:ext cx="2438400" cy="13716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latin typeface=".VnTimeH" pitchFamily="34" charset="0"/>
            </a:endParaRP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762000" y="2514600"/>
            <a:ext cx="3352800" cy="1143000"/>
          </a:xfrm>
          <a:prstGeom prst="parallelogram">
            <a:avLst>
              <a:gd name="adj" fmla="val 73333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209800" y="2438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.VnTimeH" pitchFamily="34" charset="0"/>
              </a:rPr>
              <a:t>1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6477000" y="2514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 2</a:t>
            </a:r>
          </a:p>
        </p:txBody>
      </p:sp>
      <p:sp>
        <p:nvSpPr>
          <p:cNvPr id="6152" name="Rectangle 13"/>
          <p:cNvSpPr>
            <a:spLocks noChangeArrowheads="1"/>
          </p:cNvSpPr>
          <p:nvPr/>
        </p:nvSpPr>
        <p:spPr bwMode="auto">
          <a:xfrm rot="16200000">
            <a:off x="3298372" y="350838"/>
            <a:ext cx="26670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3200" b="1" u="sng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1507672" y="546772"/>
            <a:ext cx="89154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4000" b="1">
              <a:solidFill>
                <a:srgbClr val="000099"/>
              </a:solidFill>
              <a:latin typeface=".VnAristote" pitchFamily="34" charset="0"/>
            </a:endParaRPr>
          </a:p>
        </p:txBody>
      </p:sp>
      <p:sp>
        <p:nvSpPr>
          <p:cNvPr id="52239" name="AutoShape 15"/>
          <p:cNvSpPr>
            <a:spLocks noChangeArrowheads="1"/>
          </p:cNvSpPr>
          <p:nvPr/>
        </p:nvSpPr>
        <p:spPr bwMode="auto">
          <a:xfrm rot="10800000">
            <a:off x="609600" y="4419600"/>
            <a:ext cx="3276600" cy="1600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240" name="AutoShape 16"/>
          <p:cNvSpPr>
            <a:spLocks noChangeArrowheads="1"/>
          </p:cNvSpPr>
          <p:nvPr/>
        </p:nvSpPr>
        <p:spPr bwMode="auto">
          <a:xfrm>
            <a:off x="4876800" y="4572000"/>
            <a:ext cx="3657600" cy="1676400"/>
          </a:xfrm>
          <a:prstGeom prst="diamond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2057400" y="4572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3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6400800" y="4953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4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animBg="1"/>
      <p:bldP spid="52227" grpId="1" animBg="1"/>
      <p:bldP spid="52229" grpId="0" animBg="1"/>
      <p:bldP spid="52229" grpId="1" animBg="1"/>
      <p:bldP spid="52231" grpId="0"/>
      <p:bldP spid="52231" grpId="1"/>
      <p:bldP spid="52234" grpId="0"/>
      <p:bldP spid="52234" grpId="1"/>
      <p:bldP spid="6152" grpId="0"/>
      <p:bldP spid="52239" grpId="0" animBg="1"/>
      <p:bldP spid="52239" grpId="1" animBg="1"/>
      <p:bldP spid="52240" grpId="0" animBg="1"/>
      <p:bldP spid="52240" grpId="1" animBg="1"/>
      <p:bldP spid="52241" grpId="0"/>
      <p:bldP spid="52241" grpId="1"/>
      <p:bldP spid="52242" grpId="0"/>
      <p:bldP spid="5224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Laptop HP Pavilion 15-EG0504TU i7-1165G7 15.6 inch 46M00PA | Nguyễn Kim">
            <a:extLst>
              <a:ext uri="{FF2B5EF4-FFF2-40B4-BE49-F238E27FC236}">
                <a16:creationId xmlns:a16="http://schemas.microsoft.com/office/drawing/2014/main" xmlns="" id="{2A240F51-30BD-4940-B22F-055B8F820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1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3" y="1808090"/>
            <a:ext cx="3241820" cy="324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Đánh giá chung về điện thoại Samsung từ Hàn Quốc">
            <a:extLst>
              <a:ext uri="{FF2B5EF4-FFF2-40B4-BE49-F238E27FC236}">
                <a16:creationId xmlns:a16="http://schemas.microsoft.com/office/drawing/2014/main" xmlns="" id="{4396D82A-9094-4BCB-B563-A33DF4FFC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307" y="2116307"/>
            <a:ext cx="2625386" cy="262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 Toán - Lớp 3 - Tái Bản 2021 ">
            <a:extLst>
              <a:ext uri="{FF2B5EF4-FFF2-40B4-BE49-F238E27FC236}">
                <a16:creationId xmlns:a16="http://schemas.microsoft.com/office/drawing/2014/main" xmlns="" id="{9627BBC6-F3C0-4570-A97D-FCAFCF7B53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7" r="15417"/>
          <a:stretch/>
        </p:blipFill>
        <p:spPr bwMode="auto">
          <a:xfrm>
            <a:off x="7261916" y="2088896"/>
            <a:ext cx="1946996" cy="28092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19">
            <a:extLst>
              <a:ext uri="{FF2B5EF4-FFF2-40B4-BE49-F238E27FC236}">
                <a16:creationId xmlns:a16="http://schemas.microsoft.com/office/drawing/2014/main" xmlns="" id="{ECEFA9FB-2943-4169-80BD-6B64386CA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73" y="960438"/>
            <a:ext cx="937922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000" b="1" kern="0" dirty="0" err="1">
                <a:solidFill>
                  <a:srgbClr val="FF0000"/>
                </a:solidFill>
                <a:cs typeface="Times New Roman" pitchFamily="18" charset="0"/>
              </a:rPr>
              <a:t>Tìm</a:t>
            </a:r>
            <a:r>
              <a:rPr lang="en-US" sz="4000" b="1" kern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cs typeface="Times New Roman" pitchFamily="18" charset="0"/>
              </a:rPr>
              <a:t>các</a:t>
            </a:r>
            <a:r>
              <a:rPr lang="en-US" sz="4000" b="1" kern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cs typeface="Times New Roman" pitchFamily="18" charset="0"/>
              </a:rPr>
              <a:t>đồ</a:t>
            </a:r>
            <a:r>
              <a:rPr lang="en-US" sz="4000" b="1" kern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cs typeface="Times New Roman" pitchFamily="18" charset="0"/>
              </a:rPr>
              <a:t>vật</a:t>
            </a:r>
            <a:r>
              <a:rPr lang="en-US" sz="4000" b="1" kern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cs typeface="Times New Roman" pitchFamily="18" charset="0"/>
              </a:rPr>
              <a:t>có</a:t>
            </a:r>
            <a:r>
              <a:rPr lang="en-US" sz="4000" b="1" kern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cs typeface="Times New Roman" pitchFamily="18" charset="0"/>
              </a:rPr>
              <a:t>hình</a:t>
            </a:r>
            <a:r>
              <a:rPr lang="en-US" sz="4000" b="1" kern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cs typeface="Times New Roman" pitchFamily="18" charset="0"/>
              </a:rPr>
              <a:t>chữ</a:t>
            </a:r>
            <a:r>
              <a:rPr lang="en-US" sz="4000" b="1" kern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cs typeface="Times New Roman" pitchFamily="18" charset="0"/>
              </a:rPr>
              <a:t>nhật</a:t>
            </a:r>
            <a:r>
              <a:rPr lang="en-US" sz="4000" b="1" kern="0" dirty="0">
                <a:solidFill>
                  <a:srgbClr val="FF0000"/>
                </a:solidFill>
                <a:cs typeface="Times New Roman" pitchFamily="18" charset="0"/>
              </a:rPr>
              <a:t>.</a:t>
            </a:r>
            <a:endParaRPr lang="en-US" altLang="en-US" sz="4000" b="1" dirty="0">
              <a:solidFill>
                <a:srgbClr val="FF3300"/>
              </a:solidFill>
              <a:latin typeface=".VnTime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308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72" name="Group 2960"/>
          <p:cNvGraphicFramePr>
            <a:graphicFrameLocks noGrp="1"/>
          </p:cNvGraphicFramePr>
          <p:nvPr>
            <p:ph sz="quarter" idx="1"/>
          </p:nvPr>
        </p:nvGraphicFramePr>
        <p:xfrm>
          <a:off x="152400" y="2133600"/>
          <a:ext cx="4038600" cy="3030545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6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67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6118" name="Rectangle 2806"/>
          <p:cNvSpPr>
            <a:spLocks noChangeArrowheads="1"/>
          </p:cNvSpPr>
          <p:nvPr/>
        </p:nvSpPr>
        <p:spPr bwMode="auto">
          <a:xfrm>
            <a:off x="-304800" y="6202363"/>
            <a:ext cx="10210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vi-VN" altLang="en-US" sz="2500" dirty="0">
                <a:latin typeface=".VnTime" pitchFamily="34" charset="0"/>
              </a:rPr>
              <a:t> </a:t>
            </a:r>
            <a:r>
              <a:rPr lang="en-US" altLang="en-US" sz="2500" dirty="0">
                <a:latin typeface=".VnTime" pitchFamily="34" charset="0"/>
              </a:rPr>
              <a:t> </a:t>
            </a:r>
            <a:r>
              <a:rPr lang="vi-VN" altLang="en-US" sz="25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Độ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dài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cạnh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dài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gọi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là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chiều</a:t>
            </a:r>
            <a:r>
              <a:rPr lang="vi-VN" altLang="en-US" sz="25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dài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độ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dài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cạnh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ngắn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gọi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là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chiều</a:t>
            </a:r>
            <a:r>
              <a:rPr lang="vi-VN" altLang="en-US" sz="25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b="1" dirty="0" err="1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rộng</a:t>
            </a:r>
            <a:endParaRPr lang="en-US" altLang="en-US" sz="2500" b="1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" name="Group 2845"/>
          <p:cNvGrpSpPr>
            <a:grpSpLocks/>
          </p:cNvGrpSpPr>
          <p:nvPr/>
        </p:nvGrpSpPr>
        <p:grpSpPr bwMode="auto">
          <a:xfrm>
            <a:off x="1600200" y="3876675"/>
            <a:ext cx="533400" cy="695325"/>
            <a:chOff x="336" y="2442"/>
            <a:chExt cx="288" cy="438"/>
          </a:xfrm>
        </p:grpSpPr>
        <p:sp>
          <p:nvSpPr>
            <p:cNvPr id="7339" name="AutoShape 2816"/>
            <p:cNvSpPr>
              <a:spLocks noChangeArrowheads="1"/>
            </p:cNvSpPr>
            <p:nvPr/>
          </p:nvSpPr>
          <p:spPr bwMode="auto">
            <a:xfrm>
              <a:off x="336" y="2442"/>
              <a:ext cx="288" cy="438"/>
            </a:xfrm>
            <a:prstGeom prst="rtTriangl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40" name="Group 2825"/>
            <p:cNvGrpSpPr>
              <a:grpSpLocks/>
            </p:cNvGrpSpPr>
            <p:nvPr/>
          </p:nvGrpSpPr>
          <p:grpSpPr bwMode="auto">
            <a:xfrm>
              <a:off x="378" y="2612"/>
              <a:ext cx="144" cy="219"/>
              <a:chOff x="480" y="2016"/>
              <a:chExt cx="192" cy="144"/>
            </a:xfrm>
          </p:grpSpPr>
          <p:sp>
            <p:nvSpPr>
              <p:cNvPr id="7341" name="Line 2818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2" name="Line 2822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3" name="Line 2823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833"/>
          <p:cNvGrpSpPr>
            <a:grpSpLocks/>
          </p:cNvGrpSpPr>
          <p:nvPr/>
        </p:nvGrpSpPr>
        <p:grpSpPr bwMode="auto">
          <a:xfrm rot="-5400000" flipH="1" flipV="1">
            <a:off x="1524000" y="2590800"/>
            <a:ext cx="685800" cy="533400"/>
            <a:chOff x="432" y="1920"/>
            <a:chExt cx="384" cy="288"/>
          </a:xfrm>
        </p:grpSpPr>
        <p:sp>
          <p:nvSpPr>
            <p:cNvPr id="7334" name="AutoShape 2834"/>
            <p:cNvSpPr>
              <a:spLocks noChangeArrowheads="1"/>
            </p:cNvSpPr>
            <p:nvPr/>
          </p:nvSpPr>
          <p:spPr bwMode="auto">
            <a:xfrm>
              <a:off x="432" y="1920"/>
              <a:ext cx="384" cy="28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35" name="Group 2835"/>
            <p:cNvGrpSpPr>
              <a:grpSpLocks/>
            </p:cNvGrpSpPr>
            <p:nvPr/>
          </p:nvGrpSpPr>
          <p:grpSpPr bwMode="auto">
            <a:xfrm>
              <a:off x="480" y="2016"/>
              <a:ext cx="192" cy="144"/>
              <a:chOff x="480" y="2016"/>
              <a:chExt cx="192" cy="144"/>
            </a:xfrm>
          </p:grpSpPr>
          <p:sp>
            <p:nvSpPr>
              <p:cNvPr id="7336" name="Line 2836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7" name="Line 2837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8" name="Line 2838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2846"/>
          <p:cNvGrpSpPr>
            <a:grpSpLocks/>
          </p:cNvGrpSpPr>
          <p:nvPr/>
        </p:nvGrpSpPr>
        <p:grpSpPr bwMode="auto">
          <a:xfrm flipH="1">
            <a:off x="2133600" y="3886200"/>
            <a:ext cx="533400" cy="685800"/>
            <a:chOff x="336" y="2442"/>
            <a:chExt cx="288" cy="438"/>
          </a:xfrm>
        </p:grpSpPr>
        <p:sp>
          <p:nvSpPr>
            <p:cNvPr id="7329" name="AutoShape 2847"/>
            <p:cNvSpPr>
              <a:spLocks noChangeArrowheads="1"/>
            </p:cNvSpPr>
            <p:nvPr/>
          </p:nvSpPr>
          <p:spPr bwMode="auto">
            <a:xfrm>
              <a:off x="336" y="2442"/>
              <a:ext cx="288" cy="43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30" name="Group 2848"/>
            <p:cNvGrpSpPr>
              <a:grpSpLocks/>
            </p:cNvGrpSpPr>
            <p:nvPr/>
          </p:nvGrpSpPr>
          <p:grpSpPr bwMode="auto">
            <a:xfrm>
              <a:off x="378" y="2612"/>
              <a:ext cx="144" cy="219"/>
              <a:chOff x="480" y="2016"/>
              <a:chExt cx="192" cy="144"/>
            </a:xfrm>
          </p:grpSpPr>
          <p:sp>
            <p:nvSpPr>
              <p:cNvPr id="7331" name="Line 2849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2" name="Line 2850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3" name="Line 2851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2882"/>
          <p:cNvGrpSpPr>
            <a:grpSpLocks/>
          </p:cNvGrpSpPr>
          <p:nvPr/>
        </p:nvGrpSpPr>
        <p:grpSpPr bwMode="auto">
          <a:xfrm rot="5400000" flipV="1">
            <a:off x="2014538" y="2633662"/>
            <a:ext cx="742950" cy="504825"/>
            <a:chOff x="432" y="1920"/>
            <a:chExt cx="384" cy="288"/>
          </a:xfrm>
        </p:grpSpPr>
        <p:sp>
          <p:nvSpPr>
            <p:cNvPr id="7324" name="AutoShape 2883"/>
            <p:cNvSpPr>
              <a:spLocks noChangeArrowheads="1"/>
            </p:cNvSpPr>
            <p:nvPr/>
          </p:nvSpPr>
          <p:spPr bwMode="auto">
            <a:xfrm>
              <a:off x="432" y="1920"/>
              <a:ext cx="384" cy="28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25" name="Group 2884"/>
            <p:cNvGrpSpPr>
              <a:grpSpLocks/>
            </p:cNvGrpSpPr>
            <p:nvPr/>
          </p:nvGrpSpPr>
          <p:grpSpPr bwMode="auto">
            <a:xfrm>
              <a:off x="480" y="2016"/>
              <a:ext cx="192" cy="144"/>
              <a:chOff x="480" y="2016"/>
              <a:chExt cx="192" cy="144"/>
            </a:xfrm>
          </p:grpSpPr>
          <p:sp>
            <p:nvSpPr>
              <p:cNvPr id="7326" name="Line 2885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7" name="Line 2886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8" name="Line 2887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224" name="Rectangle 2912"/>
          <p:cNvSpPr>
            <a:spLocks noChangeArrowheads="1"/>
          </p:cNvSpPr>
          <p:nvPr/>
        </p:nvSpPr>
        <p:spPr bwMode="auto">
          <a:xfrm>
            <a:off x="533400" y="4419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" name="Group 2919"/>
          <p:cNvGrpSpPr>
            <a:grpSpLocks/>
          </p:cNvGrpSpPr>
          <p:nvPr/>
        </p:nvGrpSpPr>
        <p:grpSpPr bwMode="auto">
          <a:xfrm rot="-5400000">
            <a:off x="-762000" y="3276600"/>
            <a:ext cx="2362200" cy="228600"/>
            <a:chOff x="384" y="1488"/>
            <a:chExt cx="2304" cy="48"/>
          </a:xfrm>
        </p:grpSpPr>
        <p:sp>
          <p:nvSpPr>
            <p:cNvPr id="7322" name="Rectangle 2917"/>
            <p:cNvSpPr>
              <a:spLocks noChangeArrowheads="1"/>
            </p:cNvSpPr>
            <p:nvPr/>
          </p:nvSpPr>
          <p:spPr bwMode="auto">
            <a:xfrm flipV="1">
              <a:off x="384" y="1488"/>
              <a:ext cx="2304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1400" u="sng">
                <a:latin typeface=".VnTimeH" pitchFamily="34" charset="0"/>
              </a:endParaRPr>
            </a:p>
          </p:txBody>
        </p:sp>
        <p:sp>
          <p:nvSpPr>
            <p:cNvPr id="7323" name="Line 2918"/>
            <p:cNvSpPr>
              <a:spLocks noChangeShapeType="1"/>
            </p:cNvSpPr>
            <p:nvPr/>
          </p:nvSpPr>
          <p:spPr bwMode="auto">
            <a:xfrm>
              <a:off x="2412" y="1488"/>
              <a:ext cx="0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99" name="Rectangle 2935"/>
          <p:cNvSpPr>
            <a:spLocks noChangeArrowheads="1"/>
          </p:cNvSpPr>
          <p:nvPr/>
        </p:nvSpPr>
        <p:spPr bwMode="auto">
          <a:xfrm>
            <a:off x="533400" y="289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48" name="Rectangle 2936"/>
          <p:cNvSpPr>
            <a:spLocks noChangeArrowheads="1"/>
          </p:cNvSpPr>
          <p:nvPr/>
        </p:nvSpPr>
        <p:spPr bwMode="auto">
          <a:xfrm>
            <a:off x="3581400" y="2514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49" name="Rectangle 2937"/>
          <p:cNvSpPr>
            <a:spLocks noChangeArrowheads="1"/>
          </p:cNvSpPr>
          <p:nvPr/>
        </p:nvSpPr>
        <p:spPr bwMode="auto">
          <a:xfrm>
            <a:off x="3581400" y="4419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02" name="AutoShape 2939"/>
          <p:cNvSpPr>
            <a:spLocks noChangeArrowheads="1"/>
          </p:cNvSpPr>
          <p:nvPr/>
        </p:nvSpPr>
        <p:spPr bwMode="auto">
          <a:xfrm>
            <a:off x="533400" y="2500313"/>
            <a:ext cx="3200400" cy="2057400"/>
          </a:xfrm>
          <a:prstGeom prst="flowChartProcess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7303" name="Text Box 2940"/>
          <p:cNvSpPr txBox="1">
            <a:spLocks noChangeArrowheads="1"/>
          </p:cNvSpPr>
          <p:nvPr/>
        </p:nvSpPr>
        <p:spPr bwMode="auto">
          <a:xfrm>
            <a:off x="152400" y="2133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A</a:t>
            </a:r>
          </a:p>
        </p:txBody>
      </p:sp>
      <p:sp>
        <p:nvSpPr>
          <p:cNvPr id="7304" name="Text Box 2941"/>
          <p:cNvSpPr txBox="1">
            <a:spLocks noChangeArrowheads="1"/>
          </p:cNvSpPr>
          <p:nvPr/>
        </p:nvSpPr>
        <p:spPr bwMode="auto">
          <a:xfrm>
            <a:off x="3709988" y="2057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B</a:t>
            </a:r>
          </a:p>
        </p:txBody>
      </p:sp>
      <p:sp>
        <p:nvSpPr>
          <p:cNvPr id="7305" name="Text Box 2942"/>
          <p:cNvSpPr txBox="1">
            <a:spLocks noChangeArrowheads="1"/>
          </p:cNvSpPr>
          <p:nvPr/>
        </p:nvSpPr>
        <p:spPr bwMode="auto">
          <a:xfrm>
            <a:off x="228600" y="4572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 D</a:t>
            </a:r>
          </a:p>
        </p:txBody>
      </p:sp>
      <p:sp>
        <p:nvSpPr>
          <p:cNvPr id="7306" name="Text Box 2943"/>
          <p:cNvSpPr txBox="1">
            <a:spLocks noChangeArrowheads="1"/>
          </p:cNvSpPr>
          <p:nvPr/>
        </p:nvSpPr>
        <p:spPr bwMode="auto">
          <a:xfrm>
            <a:off x="3581400" y="4572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C</a:t>
            </a:r>
          </a:p>
        </p:txBody>
      </p:sp>
      <p:sp>
        <p:nvSpPr>
          <p:cNvPr id="16256" name="Rectangle 2944"/>
          <p:cNvSpPr>
            <a:spLocks noChangeArrowheads="1"/>
          </p:cNvSpPr>
          <p:nvPr/>
        </p:nvSpPr>
        <p:spPr bwMode="auto">
          <a:xfrm>
            <a:off x="533400" y="2514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34" name="Text Box 2947"/>
          <p:cNvSpPr txBox="1">
            <a:spLocks noChangeArrowheads="1"/>
          </p:cNvSpPr>
          <p:nvPr/>
        </p:nvSpPr>
        <p:spPr bwMode="auto">
          <a:xfrm>
            <a:off x="4724400" y="1524000"/>
            <a:ext cx="502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* </a:t>
            </a:r>
            <a:r>
              <a:rPr lang="en-US" altLang="en-US" sz="2800" dirty="0" err="1"/>
              <a:t>Hình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chữ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nhật</a:t>
            </a:r>
            <a:r>
              <a:rPr lang="en-US" altLang="en-US" sz="2800" dirty="0"/>
              <a:t> ABCD </a:t>
            </a:r>
            <a:r>
              <a:rPr lang="en-US" altLang="en-US" sz="2800" dirty="0" err="1"/>
              <a:t>có</a:t>
            </a:r>
            <a:r>
              <a:rPr lang="en-US" altLang="en-US" sz="2800" dirty="0"/>
              <a:t> :</a:t>
            </a:r>
          </a:p>
        </p:txBody>
      </p:sp>
      <p:sp>
        <p:nvSpPr>
          <p:cNvPr id="16260" name="Text Box 2948"/>
          <p:cNvSpPr txBox="1">
            <a:spLocks noChangeArrowheads="1"/>
          </p:cNvSpPr>
          <p:nvPr/>
        </p:nvSpPr>
        <p:spPr bwMode="auto">
          <a:xfrm>
            <a:off x="4343400" y="19812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- 4 </a:t>
            </a:r>
            <a:r>
              <a:rPr lang="en-US" altLang="en-US" sz="2400" dirty="0" err="1"/>
              <a:t>góc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đỉnh</a:t>
            </a:r>
            <a:r>
              <a:rPr lang="en-US" altLang="en-US" sz="2400" dirty="0"/>
              <a:t> A,B,C,D </a:t>
            </a:r>
            <a:r>
              <a:rPr lang="en-US" altLang="en-US" sz="2400" dirty="0" err="1"/>
              <a:t>đều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góc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vuông</a:t>
            </a:r>
            <a:endParaRPr lang="en-US" altLang="en-US" sz="2400" dirty="0"/>
          </a:p>
        </p:txBody>
      </p:sp>
      <p:sp>
        <p:nvSpPr>
          <p:cNvPr id="16261" name="Text Box 2949"/>
          <p:cNvSpPr txBox="1">
            <a:spLocks noChangeArrowheads="1"/>
          </p:cNvSpPr>
          <p:nvPr/>
        </p:nvSpPr>
        <p:spPr bwMode="auto">
          <a:xfrm>
            <a:off x="6096000" y="24384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2 </a:t>
            </a:r>
            <a:r>
              <a:rPr lang="en-US" altLang="en-US" sz="2400" dirty="0" err="1"/>
              <a:t>cạnh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dài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là</a:t>
            </a:r>
            <a:r>
              <a:rPr lang="en-US" altLang="en-US" sz="2400" dirty="0"/>
              <a:t> AB </a:t>
            </a:r>
            <a:r>
              <a:rPr lang="en-US" altLang="en-US" sz="2400" dirty="0" err="1"/>
              <a:t>và</a:t>
            </a:r>
            <a:r>
              <a:rPr lang="en-US" altLang="en-US" sz="2400" dirty="0"/>
              <a:t> CD</a:t>
            </a:r>
          </a:p>
        </p:txBody>
      </p:sp>
      <p:sp>
        <p:nvSpPr>
          <p:cNvPr id="16262" name="Text Box 2950"/>
          <p:cNvSpPr txBox="1">
            <a:spLocks noChangeArrowheads="1"/>
          </p:cNvSpPr>
          <p:nvPr/>
        </p:nvSpPr>
        <p:spPr bwMode="auto">
          <a:xfrm>
            <a:off x="6096000" y="28956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2 cạnh ngắn là BC và AD</a:t>
            </a:r>
          </a:p>
        </p:txBody>
      </p:sp>
      <p:sp>
        <p:nvSpPr>
          <p:cNvPr id="7312" name="Text Box 2951"/>
          <p:cNvSpPr txBox="1">
            <a:spLocks noChangeArrowheads="1"/>
          </p:cNvSpPr>
          <p:nvPr/>
        </p:nvSpPr>
        <p:spPr bwMode="auto">
          <a:xfrm>
            <a:off x="4419600" y="24384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16264" name="Text Box 2952"/>
          <p:cNvSpPr txBox="1">
            <a:spLocks noChangeArrowheads="1"/>
          </p:cNvSpPr>
          <p:nvPr/>
        </p:nvSpPr>
        <p:spPr bwMode="auto">
          <a:xfrm>
            <a:off x="4343400" y="243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- 4 cạnh gồm</a:t>
            </a:r>
            <a:r>
              <a:rPr lang="en-US" altLang="en-US" sz="2400" b="1"/>
              <a:t>:</a:t>
            </a:r>
          </a:p>
        </p:txBody>
      </p:sp>
      <p:sp>
        <p:nvSpPr>
          <p:cNvPr id="16265" name="Text Box 2953"/>
          <p:cNvSpPr txBox="1">
            <a:spLocks noChangeArrowheads="1"/>
          </p:cNvSpPr>
          <p:nvPr/>
        </p:nvSpPr>
        <p:spPr bwMode="auto">
          <a:xfrm>
            <a:off x="4343400" y="32766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Hai cạnh dài có độ dài bằng nhau viết :            AB = CD</a:t>
            </a:r>
          </a:p>
        </p:txBody>
      </p:sp>
      <p:sp>
        <p:nvSpPr>
          <p:cNvPr id="16266" name="Text Box 2954"/>
          <p:cNvSpPr txBox="1">
            <a:spLocks noChangeArrowheads="1"/>
          </p:cNvSpPr>
          <p:nvPr/>
        </p:nvSpPr>
        <p:spPr bwMode="auto">
          <a:xfrm>
            <a:off x="4343400" y="4022725"/>
            <a:ext cx="586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Hai cạnh ngắn có độ dài bằng nhau viết:      BC = AD</a:t>
            </a:r>
          </a:p>
        </p:txBody>
      </p:sp>
      <p:sp>
        <p:nvSpPr>
          <p:cNvPr id="16267" name="AutoShape 2955"/>
          <p:cNvSpPr>
            <a:spLocks noChangeArrowheads="1"/>
          </p:cNvSpPr>
          <p:nvPr/>
        </p:nvSpPr>
        <p:spPr bwMode="auto">
          <a:xfrm>
            <a:off x="4191000" y="4719638"/>
            <a:ext cx="5562600" cy="15240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68" name="Text Box 2956"/>
          <p:cNvSpPr txBox="1">
            <a:spLocks noChangeArrowheads="1"/>
          </p:cNvSpPr>
          <p:nvPr/>
        </p:nvSpPr>
        <p:spPr bwMode="auto">
          <a:xfrm>
            <a:off x="4419600" y="5037138"/>
            <a:ext cx="5486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FF"/>
                </a:solidFill>
              </a:rPr>
              <a:t>Hình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chữ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nhật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</a:rPr>
              <a:t> 4 </a:t>
            </a:r>
            <a:r>
              <a:rPr lang="en-US" altLang="en-US" sz="2400" dirty="0" err="1">
                <a:solidFill>
                  <a:srgbClr val="0000FF"/>
                </a:solidFill>
              </a:rPr>
              <a:t>góc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vuông</a:t>
            </a:r>
            <a:r>
              <a:rPr lang="en-US" altLang="en-US" sz="2400" dirty="0">
                <a:solidFill>
                  <a:srgbClr val="0000FF"/>
                </a:solidFill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</a:rPr>
              <a:t> 2 </a:t>
            </a:r>
            <a:r>
              <a:rPr lang="en-US" altLang="en-US" sz="2400" dirty="0" err="1">
                <a:solidFill>
                  <a:srgbClr val="0000FF"/>
                </a:solidFill>
              </a:rPr>
              <a:t>cạnh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dài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nhau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</a:rPr>
              <a:t> 2 </a:t>
            </a:r>
            <a:r>
              <a:rPr lang="en-US" altLang="en-US" sz="2400" dirty="0" err="1">
                <a:solidFill>
                  <a:srgbClr val="0000FF"/>
                </a:solidFill>
              </a:rPr>
              <a:t>cạnh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ngắn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nhau</a:t>
            </a:r>
            <a:r>
              <a:rPr lang="en-US" altLang="en-US" sz="2400" dirty="0">
                <a:solidFill>
                  <a:srgbClr val="0000FF"/>
                </a:solidFill>
              </a:rPr>
              <a:t> .</a:t>
            </a:r>
          </a:p>
        </p:txBody>
      </p:sp>
      <p:grpSp>
        <p:nvGrpSpPr>
          <p:cNvPr id="11" name="Group 2919"/>
          <p:cNvGrpSpPr>
            <a:grpSpLocks/>
          </p:cNvGrpSpPr>
          <p:nvPr/>
        </p:nvGrpSpPr>
        <p:grpSpPr bwMode="auto">
          <a:xfrm>
            <a:off x="519113" y="2268538"/>
            <a:ext cx="3613150" cy="204787"/>
            <a:chOff x="384" y="1488"/>
            <a:chExt cx="2304" cy="48"/>
          </a:xfrm>
        </p:grpSpPr>
        <p:sp>
          <p:nvSpPr>
            <p:cNvPr id="7320" name="Rectangle 2917"/>
            <p:cNvSpPr>
              <a:spLocks noChangeArrowheads="1"/>
            </p:cNvSpPr>
            <p:nvPr/>
          </p:nvSpPr>
          <p:spPr bwMode="auto">
            <a:xfrm flipV="1">
              <a:off x="384" y="1488"/>
              <a:ext cx="2304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1400" u="sng">
                <a:latin typeface=".VnTimeH" pitchFamily="34" charset="0"/>
              </a:endParaRPr>
            </a:p>
          </p:txBody>
        </p:sp>
        <p:sp>
          <p:nvSpPr>
            <p:cNvPr id="7321" name="Line 2918"/>
            <p:cNvSpPr>
              <a:spLocks noChangeShapeType="1"/>
            </p:cNvSpPr>
            <p:nvPr/>
          </p:nvSpPr>
          <p:spPr bwMode="auto">
            <a:xfrm>
              <a:off x="2431" y="1488"/>
              <a:ext cx="0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-3.33333E-6 L -0.10769 -3.33333E-6 " pathEditMode="relative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38 -3.33333E-6 L 0.11298 0.001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846E-6 -2.22222E-6 L -0.10769 -2.22222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-5.55556E-6 L 0.10769 -5.55556E-6 " pathEditMode="relative" ptsTypes="AA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202E-6 -1.85185E-6 L -0.00016 0.31551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16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16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16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622E-6 0 L 0.34599 0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5" dur="80"/>
                                        <p:tgtEl>
                                          <p:spTgt spid="16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6" dur="80"/>
                                        <p:tgtEl>
                                          <p:spTgt spid="16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80"/>
                                        <p:tgtEl>
                                          <p:spTgt spid="16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2" dur="2000"/>
                                        <p:tgtEl>
                                          <p:spTgt spid="1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5" dur="2000"/>
                                        <p:tgtEl>
                                          <p:spTgt spid="1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1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18" grpId="0"/>
      <p:bldP spid="16224" grpId="0" animBg="1"/>
      <p:bldP spid="16248" grpId="0" animBg="1"/>
      <p:bldP spid="16249" grpId="0" animBg="1"/>
      <p:bldP spid="16256" grpId="0" animBg="1"/>
      <p:bldP spid="8334" grpId="0"/>
      <p:bldP spid="16261" grpId="0"/>
      <p:bldP spid="16262" grpId="0"/>
      <p:bldP spid="16264" grpId="0"/>
      <p:bldP spid="16265" grpId="0"/>
      <p:bldP spid="16266" grpId="0"/>
      <p:bldP spid="16267" grpId="0" animBg="1"/>
      <p:bldP spid="162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773" name="Group 33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77908793"/>
              </p:ext>
            </p:extLst>
          </p:nvPr>
        </p:nvGraphicFramePr>
        <p:xfrm>
          <a:off x="0" y="2955925"/>
          <a:ext cx="9906000" cy="298767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96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52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952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952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349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9528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395287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9454" name="Text Box 3"/>
          <p:cNvSpPr txBox="1">
            <a:spLocks noChangeArrowheads="1"/>
          </p:cNvSpPr>
          <p:nvPr/>
        </p:nvSpPr>
        <p:spPr bwMode="auto">
          <a:xfrm>
            <a:off x="381000" y="1619250"/>
            <a:ext cx="609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455" name="Text Box 4"/>
          <p:cNvSpPr txBox="1">
            <a:spLocks noChangeArrowheads="1"/>
          </p:cNvSpPr>
          <p:nvPr/>
        </p:nvSpPr>
        <p:spPr bwMode="auto">
          <a:xfrm>
            <a:off x="838200" y="169545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456" name="AutoShape 241"/>
          <p:cNvSpPr>
            <a:spLocks noChangeArrowheads="1"/>
          </p:cNvSpPr>
          <p:nvPr/>
        </p:nvSpPr>
        <p:spPr bwMode="auto">
          <a:xfrm rot="5400000">
            <a:off x="609600" y="3829050"/>
            <a:ext cx="1524000" cy="1981200"/>
          </a:xfrm>
          <a:prstGeom prst="flowChartManualInpu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57" name="Rectangle 242"/>
          <p:cNvSpPr>
            <a:spLocks noChangeArrowheads="1"/>
          </p:cNvSpPr>
          <p:nvPr/>
        </p:nvSpPr>
        <p:spPr bwMode="auto">
          <a:xfrm>
            <a:off x="2743200" y="4076700"/>
            <a:ext cx="2400300" cy="1485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58" name="Rectangle 243"/>
          <p:cNvSpPr>
            <a:spLocks noChangeArrowheads="1"/>
          </p:cNvSpPr>
          <p:nvPr/>
        </p:nvSpPr>
        <p:spPr bwMode="auto">
          <a:xfrm>
            <a:off x="8705850" y="3733800"/>
            <a:ext cx="819150" cy="2209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59" name="AutoShape 244"/>
          <p:cNvSpPr>
            <a:spLocks noChangeArrowheads="1"/>
          </p:cNvSpPr>
          <p:nvPr/>
        </p:nvSpPr>
        <p:spPr bwMode="auto">
          <a:xfrm>
            <a:off x="5562600" y="4095750"/>
            <a:ext cx="2743200" cy="1466850"/>
          </a:xfrm>
          <a:prstGeom prst="parallelogram">
            <a:avLst>
              <a:gd name="adj" fmla="val 54442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245"/>
          <p:cNvGrpSpPr>
            <a:grpSpLocks/>
          </p:cNvGrpSpPr>
          <p:nvPr/>
        </p:nvGrpSpPr>
        <p:grpSpPr bwMode="auto">
          <a:xfrm rot="-5400000">
            <a:off x="952500" y="4991100"/>
            <a:ext cx="609600" cy="533400"/>
            <a:chOff x="624" y="1104"/>
            <a:chExt cx="480" cy="480"/>
          </a:xfrm>
        </p:grpSpPr>
        <p:sp>
          <p:nvSpPr>
            <p:cNvPr id="9531" name="AutoShape 246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32" name="AutoShape 247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" name="Group 248"/>
          <p:cNvGrpSpPr>
            <a:grpSpLocks/>
          </p:cNvGrpSpPr>
          <p:nvPr/>
        </p:nvGrpSpPr>
        <p:grpSpPr bwMode="auto">
          <a:xfrm>
            <a:off x="2743200" y="4095750"/>
            <a:ext cx="2390775" cy="1466850"/>
            <a:chOff x="1734" y="2256"/>
            <a:chExt cx="1506" cy="924"/>
          </a:xfrm>
        </p:grpSpPr>
        <p:grpSp>
          <p:nvGrpSpPr>
            <p:cNvPr id="9519" name="Group 249"/>
            <p:cNvGrpSpPr>
              <a:grpSpLocks/>
            </p:cNvGrpSpPr>
            <p:nvPr/>
          </p:nvGrpSpPr>
          <p:grpSpPr bwMode="auto">
            <a:xfrm>
              <a:off x="1734" y="2256"/>
              <a:ext cx="264" cy="288"/>
              <a:chOff x="1768" y="1200"/>
              <a:chExt cx="384" cy="340"/>
            </a:xfrm>
          </p:grpSpPr>
          <p:sp>
            <p:nvSpPr>
              <p:cNvPr id="9529" name="AutoShape 250"/>
              <p:cNvSpPr>
                <a:spLocks noChangeArrowheads="1"/>
              </p:cNvSpPr>
              <p:nvPr/>
            </p:nvSpPr>
            <p:spPr bwMode="auto">
              <a:xfrm rot="5400000">
                <a:off x="1790" y="1178"/>
                <a:ext cx="340" cy="38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30" name="AutoShape 251"/>
              <p:cNvSpPr>
                <a:spLocks noChangeArrowheads="1"/>
              </p:cNvSpPr>
              <p:nvPr/>
            </p:nvSpPr>
            <p:spPr bwMode="auto">
              <a:xfrm rot="5400000">
                <a:off x="1835" y="1246"/>
                <a:ext cx="136" cy="153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520" name="Group 252"/>
            <p:cNvGrpSpPr>
              <a:grpSpLocks/>
            </p:cNvGrpSpPr>
            <p:nvPr/>
          </p:nvGrpSpPr>
          <p:grpSpPr bwMode="auto">
            <a:xfrm rot="10800000">
              <a:off x="3024" y="2256"/>
              <a:ext cx="216" cy="288"/>
              <a:chOff x="624" y="1104"/>
              <a:chExt cx="480" cy="480"/>
            </a:xfrm>
          </p:grpSpPr>
          <p:sp>
            <p:nvSpPr>
              <p:cNvPr id="9527" name="AutoShape 253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480" cy="480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28" name="AutoShape 254"/>
              <p:cNvSpPr>
                <a:spLocks noChangeArrowheads="1"/>
              </p:cNvSpPr>
              <p:nvPr/>
            </p:nvSpPr>
            <p:spPr bwMode="auto">
              <a:xfrm>
                <a:off x="720" y="1296"/>
                <a:ext cx="192" cy="192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521" name="Group 255"/>
            <p:cNvGrpSpPr>
              <a:grpSpLocks/>
            </p:cNvGrpSpPr>
            <p:nvPr/>
          </p:nvGrpSpPr>
          <p:grpSpPr bwMode="auto">
            <a:xfrm>
              <a:off x="1734" y="2892"/>
              <a:ext cx="216" cy="288"/>
              <a:chOff x="571" y="1104"/>
              <a:chExt cx="480" cy="480"/>
            </a:xfrm>
          </p:grpSpPr>
          <p:sp>
            <p:nvSpPr>
              <p:cNvPr id="9525" name="AutoShape 256"/>
              <p:cNvSpPr>
                <a:spLocks noChangeArrowheads="1"/>
              </p:cNvSpPr>
              <p:nvPr/>
            </p:nvSpPr>
            <p:spPr bwMode="auto">
              <a:xfrm>
                <a:off x="571" y="1104"/>
                <a:ext cx="480" cy="480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26" name="AutoShape 257"/>
              <p:cNvSpPr>
                <a:spLocks noChangeArrowheads="1"/>
              </p:cNvSpPr>
              <p:nvPr/>
            </p:nvSpPr>
            <p:spPr bwMode="auto">
              <a:xfrm>
                <a:off x="699" y="1344"/>
                <a:ext cx="192" cy="192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522" name="Group 258"/>
            <p:cNvGrpSpPr>
              <a:grpSpLocks/>
            </p:cNvGrpSpPr>
            <p:nvPr/>
          </p:nvGrpSpPr>
          <p:grpSpPr bwMode="auto">
            <a:xfrm rot="10800000">
              <a:off x="2976" y="2880"/>
              <a:ext cx="264" cy="288"/>
              <a:chOff x="1812" y="1200"/>
              <a:chExt cx="384" cy="340"/>
            </a:xfrm>
          </p:grpSpPr>
          <p:sp>
            <p:nvSpPr>
              <p:cNvPr id="9523" name="AutoShape 259"/>
              <p:cNvSpPr>
                <a:spLocks noChangeArrowheads="1"/>
              </p:cNvSpPr>
              <p:nvPr/>
            </p:nvSpPr>
            <p:spPr bwMode="auto">
              <a:xfrm rot="5400000">
                <a:off x="1834" y="1178"/>
                <a:ext cx="340" cy="38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24" name="AutoShape 260"/>
              <p:cNvSpPr>
                <a:spLocks noChangeArrowheads="1"/>
              </p:cNvSpPr>
              <p:nvPr/>
            </p:nvSpPr>
            <p:spPr bwMode="auto">
              <a:xfrm rot="5400000">
                <a:off x="1881" y="1246"/>
                <a:ext cx="136" cy="153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8" name="Group 261"/>
          <p:cNvGrpSpPr>
            <a:grpSpLocks/>
          </p:cNvGrpSpPr>
          <p:nvPr/>
        </p:nvGrpSpPr>
        <p:grpSpPr bwMode="auto">
          <a:xfrm>
            <a:off x="8705850" y="3733800"/>
            <a:ext cx="76200" cy="76200"/>
            <a:chOff x="5508" y="2019"/>
            <a:chExt cx="48" cy="48"/>
          </a:xfrm>
        </p:grpSpPr>
        <p:sp>
          <p:nvSpPr>
            <p:cNvPr id="9517" name="Line 262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8" name="Line 263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64"/>
          <p:cNvGrpSpPr>
            <a:grpSpLocks/>
          </p:cNvGrpSpPr>
          <p:nvPr/>
        </p:nvGrpSpPr>
        <p:grpSpPr bwMode="auto">
          <a:xfrm flipV="1">
            <a:off x="8720138" y="5867400"/>
            <a:ext cx="76200" cy="76200"/>
            <a:chOff x="5508" y="2019"/>
            <a:chExt cx="48" cy="48"/>
          </a:xfrm>
        </p:grpSpPr>
        <p:sp>
          <p:nvSpPr>
            <p:cNvPr id="9515" name="Line 265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6" name="Line 266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267"/>
          <p:cNvGrpSpPr>
            <a:grpSpLocks/>
          </p:cNvGrpSpPr>
          <p:nvPr/>
        </p:nvGrpSpPr>
        <p:grpSpPr bwMode="auto">
          <a:xfrm flipH="1" flipV="1">
            <a:off x="9424988" y="5867400"/>
            <a:ext cx="76200" cy="76200"/>
            <a:chOff x="5508" y="2019"/>
            <a:chExt cx="48" cy="48"/>
          </a:xfrm>
        </p:grpSpPr>
        <p:sp>
          <p:nvSpPr>
            <p:cNvPr id="9513" name="Line 268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4" name="Line 269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70"/>
          <p:cNvGrpSpPr>
            <a:grpSpLocks/>
          </p:cNvGrpSpPr>
          <p:nvPr/>
        </p:nvGrpSpPr>
        <p:grpSpPr bwMode="auto">
          <a:xfrm flipH="1">
            <a:off x="9429750" y="3733800"/>
            <a:ext cx="76200" cy="76200"/>
            <a:chOff x="5508" y="2019"/>
            <a:chExt cx="48" cy="48"/>
          </a:xfrm>
        </p:grpSpPr>
        <p:sp>
          <p:nvSpPr>
            <p:cNvPr id="9511" name="Line 271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2" name="Line 272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66" name="Text Box 273"/>
          <p:cNvSpPr txBox="1">
            <a:spLocks noChangeArrowheads="1"/>
          </p:cNvSpPr>
          <p:nvPr/>
        </p:nvSpPr>
        <p:spPr bwMode="auto">
          <a:xfrm>
            <a:off x="9525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A</a:t>
            </a:r>
          </a:p>
        </p:txBody>
      </p:sp>
      <p:sp>
        <p:nvSpPr>
          <p:cNvPr id="9467" name="Text Box 274"/>
          <p:cNvSpPr txBox="1">
            <a:spLocks noChangeArrowheads="1"/>
          </p:cNvSpPr>
          <p:nvPr/>
        </p:nvSpPr>
        <p:spPr bwMode="auto">
          <a:xfrm>
            <a:off x="1905000" y="3671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B</a:t>
            </a:r>
          </a:p>
        </p:txBody>
      </p:sp>
      <p:sp>
        <p:nvSpPr>
          <p:cNvPr id="9468" name="Text Box 275"/>
          <p:cNvSpPr txBox="1">
            <a:spLocks noChangeArrowheads="1"/>
          </p:cNvSpPr>
          <p:nvPr/>
        </p:nvSpPr>
        <p:spPr bwMode="auto">
          <a:xfrm>
            <a:off x="209550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C</a:t>
            </a:r>
          </a:p>
        </p:txBody>
      </p:sp>
      <p:sp>
        <p:nvSpPr>
          <p:cNvPr id="9469" name="Text Box 276"/>
          <p:cNvSpPr txBox="1">
            <a:spLocks noChangeArrowheads="1"/>
          </p:cNvSpPr>
          <p:nvPr/>
        </p:nvSpPr>
        <p:spPr bwMode="auto">
          <a:xfrm>
            <a:off x="9525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D</a:t>
            </a:r>
          </a:p>
        </p:txBody>
      </p:sp>
      <p:sp>
        <p:nvSpPr>
          <p:cNvPr id="9470" name="Text Box 277"/>
          <p:cNvSpPr txBox="1">
            <a:spLocks noChangeArrowheads="1"/>
          </p:cNvSpPr>
          <p:nvPr/>
        </p:nvSpPr>
        <p:spPr bwMode="auto">
          <a:xfrm>
            <a:off x="268605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M</a:t>
            </a:r>
          </a:p>
        </p:txBody>
      </p:sp>
      <p:sp>
        <p:nvSpPr>
          <p:cNvPr id="9471" name="Text Box 278"/>
          <p:cNvSpPr txBox="1">
            <a:spLocks noChangeArrowheads="1"/>
          </p:cNvSpPr>
          <p:nvPr/>
        </p:nvSpPr>
        <p:spPr bwMode="auto">
          <a:xfrm>
            <a:off x="487680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N</a:t>
            </a:r>
          </a:p>
        </p:txBody>
      </p:sp>
      <p:sp>
        <p:nvSpPr>
          <p:cNvPr id="9472" name="Text Box 279"/>
          <p:cNvSpPr txBox="1">
            <a:spLocks noChangeArrowheads="1"/>
          </p:cNvSpPr>
          <p:nvPr/>
        </p:nvSpPr>
        <p:spPr bwMode="auto">
          <a:xfrm>
            <a:off x="489585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P</a:t>
            </a:r>
          </a:p>
        </p:txBody>
      </p:sp>
      <p:sp>
        <p:nvSpPr>
          <p:cNvPr id="9473" name="Text Box 280"/>
          <p:cNvSpPr txBox="1">
            <a:spLocks noChangeArrowheads="1"/>
          </p:cNvSpPr>
          <p:nvPr/>
        </p:nvSpPr>
        <p:spPr bwMode="auto">
          <a:xfrm>
            <a:off x="268605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Q</a:t>
            </a:r>
          </a:p>
        </p:txBody>
      </p:sp>
      <p:sp>
        <p:nvSpPr>
          <p:cNvPr id="9474" name="Text Box 281"/>
          <p:cNvSpPr txBox="1">
            <a:spLocks noChangeArrowheads="1"/>
          </p:cNvSpPr>
          <p:nvPr/>
        </p:nvSpPr>
        <p:spPr bwMode="auto">
          <a:xfrm>
            <a:off x="605790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E</a:t>
            </a:r>
          </a:p>
        </p:txBody>
      </p:sp>
      <p:sp>
        <p:nvSpPr>
          <p:cNvPr id="9475" name="Text Box 282"/>
          <p:cNvSpPr txBox="1">
            <a:spLocks noChangeArrowheads="1"/>
          </p:cNvSpPr>
          <p:nvPr/>
        </p:nvSpPr>
        <p:spPr bwMode="auto">
          <a:xfrm>
            <a:off x="802005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G</a:t>
            </a:r>
          </a:p>
        </p:txBody>
      </p:sp>
      <p:sp>
        <p:nvSpPr>
          <p:cNvPr id="9476" name="Text Box 283"/>
          <p:cNvSpPr txBox="1">
            <a:spLocks noChangeArrowheads="1"/>
          </p:cNvSpPr>
          <p:nvPr/>
        </p:nvSpPr>
        <p:spPr bwMode="auto">
          <a:xfrm>
            <a:off x="746760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H</a:t>
            </a:r>
          </a:p>
        </p:txBody>
      </p:sp>
      <p:sp>
        <p:nvSpPr>
          <p:cNvPr id="9477" name="Text Box 284"/>
          <p:cNvSpPr txBox="1">
            <a:spLocks noChangeArrowheads="1"/>
          </p:cNvSpPr>
          <p:nvPr/>
        </p:nvSpPr>
        <p:spPr bwMode="auto">
          <a:xfrm>
            <a:off x="548640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I</a:t>
            </a:r>
          </a:p>
        </p:txBody>
      </p:sp>
      <p:sp>
        <p:nvSpPr>
          <p:cNvPr id="9478" name="Text Box 285"/>
          <p:cNvSpPr txBox="1">
            <a:spLocks noChangeArrowheads="1"/>
          </p:cNvSpPr>
          <p:nvPr/>
        </p:nvSpPr>
        <p:spPr bwMode="auto">
          <a:xfrm>
            <a:off x="8382000" y="3352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R</a:t>
            </a:r>
          </a:p>
        </p:txBody>
      </p:sp>
      <p:sp>
        <p:nvSpPr>
          <p:cNvPr id="9479" name="Text Box 286"/>
          <p:cNvSpPr txBox="1">
            <a:spLocks noChangeArrowheads="1"/>
          </p:cNvSpPr>
          <p:nvPr/>
        </p:nvSpPr>
        <p:spPr bwMode="auto">
          <a:xfrm>
            <a:off x="9448800" y="3352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S</a:t>
            </a:r>
          </a:p>
        </p:txBody>
      </p:sp>
      <p:sp>
        <p:nvSpPr>
          <p:cNvPr id="9480" name="Text Box 287"/>
          <p:cNvSpPr txBox="1">
            <a:spLocks noChangeArrowheads="1"/>
          </p:cNvSpPr>
          <p:nvPr/>
        </p:nvSpPr>
        <p:spPr bwMode="auto">
          <a:xfrm>
            <a:off x="9448800" y="5881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T</a:t>
            </a:r>
          </a:p>
        </p:txBody>
      </p:sp>
      <p:sp>
        <p:nvSpPr>
          <p:cNvPr id="9481" name="Text Box 288"/>
          <p:cNvSpPr txBox="1">
            <a:spLocks noChangeArrowheads="1"/>
          </p:cNvSpPr>
          <p:nvPr/>
        </p:nvSpPr>
        <p:spPr bwMode="auto">
          <a:xfrm>
            <a:off x="8382000" y="5881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U</a:t>
            </a:r>
          </a:p>
        </p:txBody>
      </p:sp>
      <p:grpSp>
        <p:nvGrpSpPr>
          <p:cNvPr id="12" name="Group 289"/>
          <p:cNvGrpSpPr>
            <a:grpSpLocks/>
          </p:cNvGrpSpPr>
          <p:nvPr/>
        </p:nvGrpSpPr>
        <p:grpSpPr bwMode="auto">
          <a:xfrm>
            <a:off x="2743200" y="3962400"/>
            <a:ext cx="2819400" cy="76200"/>
            <a:chOff x="1740" y="2178"/>
            <a:chExt cx="1728" cy="48"/>
          </a:xfrm>
        </p:grpSpPr>
        <p:sp>
          <p:nvSpPr>
            <p:cNvPr id="9509" name="Rectangle 290"/>
            <p:cNvSpPr>
              <a:spLocks noChangeArrowheads="1"/>
            </p:cNvSpPr>
            <p:nvPr/>
          </p:nvSpPr>
          <p:spPr bwMode="auto">
            <a:xfrm>
              <a:off x="1740" y="2178"/>
              <a:ext cx="1728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10" name="Line 291"/>
            <p:cNvSpPr>
              <a:spLocks noChangeShapeType="1"/>
            </p:cNvSpPr>
            <p:nvPr/>
          </p:nvSpPr>
          <p:spPr bwMode="auto">
            <a:xfrm>
              <a:off x="3216" y="2178"/>
              <a:ext cx="0" cy="4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292"/>
          <p:cNvGrpSpPr>
            <a:grpSpLocks/>
          </p:cNvGrpSpPr>
          <p:nvPr/>
        </p:nvGrpSpPr>
        <p:grpSpPr bwMode="auto">
          <a:xfrm>
            <a:off x="2657475" y="2849563"/>
            <a:ext cx="76200" cy="2743200"/>
            <a:chOff x="1674" y="1477"/>
            <a:chExt cx="48" cy="1728"/>
          </a:xfrm>
        </p:grpSpPr>
        <p:sp>
          <p:nvSpPr>
            <p:cNvPr id="9507" name="Rectangle 294"/>
            <p:cNvSpPr>
              <a:spLocks noChangeArrowheads="1"/>
            </p:cNvSpPr>
            <p:nvPr/>
          </p:nvSpPr>
          <p:spPr bwMode="auto">
            <a:xfrm rot="-5400000">
              <a:off x="834" y="2317"/>
              <a:ext cx="1728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8" name="Line 296"/>
            <p:cNvSpPr>
              <a:spLocks noChangeShapeType="1"/>
            </p:cNvSpPr>
            <p:nvPr/>
          </p:nvSpPr>
          <p:spPr bwMode="auto">
            <a:xfrm flipH="1">
              <a:off x="1674" y="2247"/>
              <a:ext cx="48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297"/>
          <p:cNvGrpSpPr>
            <a:grpSpLocks/>
          </p:cNvGrpSpPr>
          <p:nvPr/>
        </p:nvGrpSpPr>
        <p:grpSpPr bwMode="auto">
          <a:xfrm>
            <a:off x="2743200" y="4076700"/>
            <a:ext cx="2390775" cy="1485900"/>
            <a:chOff x="1732" y="2264"/>
            <a:chExt cx="1506" cy="930"/>
          </a:xfrm>
        </p:grpSpPr>
        <p:sp>
          <p:nvSpPr>
            <p:cNvPr id="9503" name="Rectangle 298"/>
            <p:cNvSpPr>
              <a:spLocks noChangeArrowheads="1"/>
            </p:cNvSpPr>
            <p:nvPr/>
          </p:nvSpPr>
          <p:spPr bwMode="auto">
            <a:xfrm>
              <a:off x="1732" y="2264"/>
              <a:ext cx="48" cy="48"/>
            </a:xfrm>
            <a:prstGeom prst="rect">
              <a:avLst/>
            </a:prstGeom>
            <a:noFill/>
            <a:ln w="127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4" name="Rectangle 299"/>
            <p:cNvSpPr>
              <a:spLocks noChangeArrowheads="1"/>
            </p:cNvSpPr>
            <p:nvPr/>
          </p:nvSpPr>
          <p:spPr bwMode="auto">
            <a:xfrm>
              <a:off x="3188" y="2268"/>
              <a:ext cx="48" cy="4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5" name="Rectangle 300"/>
            <p:cNvSpPr>
              <a:spLocks noChangeArrowheads="1"/>
            </p:cNvSpPr>
            <p:nvPr/>
          </p:nvSpPr>
          <p:spPr bwMode="auto">
            <a:xfrm flipV="1">
              <a:off x="1732" y="3136"/>
              <a:ext cx="48" cy="4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b="1"/>
            </a:p>
          </p:txBody>
        </p:sp>
        <p:sp>
          <p:nvSpPr>
            <p:cNvPr id="9506" name="Rectangle 301"/>
            <p:cNvSpPr>
              <a:spLocks noChangeArrowheads="1"/>
            </p:cNvSpPr>
            <p:nvPr/>
          </p:nvSpPr>
          <p:spPr bwMode="auto">
            <a:xfrm>
              <a:off x="3190" y="3146"/>
              <a:ext cx="48" cy="4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9485" name="Rectangle 305"/>
          <p:cNvSpPr>
            <a:spLocks noChangeArrowheads="1"/>
          </p:cNvSpPr>
          <p:nvPr/>
        </p:nvSpPr>
        <p:spPr bwMode="auto">
          <a:xfrm>
            <a:off x="0" y="990600"/>
            <a:ext cx="9677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3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3200" u="sng" dirty="0">
                <a:solidFill>
                  <a:srgbClr val="FF0000"/>
                </a:solidFill>
                <a:latin typeface=".VnTime" pitchFamily="34" charset="0"/>
              </a:rPr>
              <a:t>Bài 1:</a:t>
            </a:r>
            <a:r>
              <a:rPr lang="vi-VN" altLang="en-US" sz="3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Trong các hình dưới đây hình nào là hình chữ nhật?</a:t>
            </a:r>
            <a:endParaRPr lang="en-US" altLang="en-US" sz="32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1746" name="Rectangle 306"/>
          <p:cNvSpPr>
            <a:spLocks noChangeArrowheads="1"/>
          </p:cNvSpPr>
          <p:nvPr/>
        </p:nvSpPr>
        <p:spPr bwMode="auto">
          <a:xfrm>
            <a:off x="1066800" y="59436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2800" b="1" dirty="0" err="1">
                <a:solidFill>
                  <a:srgbClr val="0000FF"/>
                </a:solidFill>
                <a:latin typeface="+mj-lt"/>
              </a:rPr>
              <a:t>Các</a:t>
            </a:r>
            <a:r>
              <a:rPr lang="vi-VN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+mj-lt"/>
              </a:rPr>
              <a:t>hìn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h</a:t>
            </a:r>
            <a:r>
              <a:rPr lang="vi-VN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chữ</a:t>
            </a:r>
            <a:r>
              <a:rPr lang="vi-VN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nhật</a:t>
            </a:r>
            <a:r>
              <a:rPr lang="vi-VN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là</a:t>
            </a:r>
            <a:r>
              <a:rPr lang="vi-VN" altLang="en-US" sz="2800" b="1" dirty="0">
                <a:solidFill>
                  <a:srgbClr val="0000FF"/>
                </a:solidFill>
                <a:latin typeface=".VnTime" pitchFamily="34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itchFamily="34" charset="0"/>
              </a:rPr>
              <a:t>MNPQ</a:t>
            </a:r>
            <a:r>
              <a:rPr lang="en-US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itchFamily="34" charset="0"/>
              </a:rPr>
              <a:t>RSTU</a:t>
            </a:r>
            <a:endParaRPr lang="en-US" alt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grpSp>
        <p:nvGrpSpPr>
          <p:cNvPr id="15" name="Group 309"/>
          <p:cNvGrpSpPr>
            <a:grpSpLocks/>
          </p:cNvGrpSpPr>
          <p:nvPr/>
        </p:nvGrpSpPr>
        <p:grpSpPr bwMode="auto">
          <a:xfrm rot="-5400000">
            <a:off x="6096000" y="4991100"/>
            <a:ext cx="609600" cy="533400"/>
            <a:chOff x="624" y="1104"/>
            <a:chExt cx="480" cy="480"/>
          </a:xfrm>
        </p:grpSpPr>
        <p:sp>
          <p:nvSpPr>
            <p:cNvPr id="9501" name="AutoShape 310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2" name="AutoShape 311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6" name="Group 321"/>
          <p:cNvGrpSpPr>
            <a:grpSpLocks/>
          </p:cNvGrpSpPr>
          <p:nvPr/>
        </p:nvGrpSpPr>
        <p:grpSpPr bwMode="auto">
          <a:xfrm rot="-5400000">
            <a:off x="9182100" y="5600700"/>
            <a:ext cx="381000" cy="304800"/>
            <a:chOff x="624" y="1104"/>
            <a:chExt cx="480" cy="480"/>
          </a:xfrm>
        </p:grpSpPr>
        <p:sp>
          <p:nvSpPr>
            <p:cNvPr id="9499" name="AutoShape 322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0" name="AutoShape 323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7" name="Group 324"/>
          <p:cNvGrpSpPr>
            <a:grpSpLocks/>
          </p:cNvGrpSpPr>
          <p:nvPr/>
        </p:nvGrpSpPr>
        <p:grpSpPr bwMode="auto">
          <a:xfrm rot="5400000">
            <a:off x="8648700" y="3771900"/>
            <a:ext cx="381000" cy="304800"/>
            <a:chOff x="624" y="1104"/>
            <a:chExt cx="480" cy="480"/>
          </a:xfrm>
        </p:grpSpPr>
        <p:sp>
          <p:nvSpPr>
            <p:cNvPr id="9497" name="AutoShape 325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98" name="AutoShape 326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8" name="Group 327"/>
          <p:cNvGrpSpPr>
            <a:grpSpLocks/>
          </p:cNvGrpSpPr>
          <p:nvPr/>
        </p:nvGrpSpPr>
        <p:grpSpPr bwMode="auto">
          <a:xfrm>
            <a:off x="8686800" y="5562600"/>
            <a:ext cx="304800" cy="381000"/>
            <a:chOff x="624" y="1104"/>
            <a:chExt cx="480" cy="480"/>
          </a:xfrm>
        </p:grpSpPr>
        <p:sp>
          <p:nvSpPr>
            <p:cNvPr id="9495" name="AutoShape 328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96" name="AutoShape 329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9" name="Group 330"/>
          <p:cNvGrpSpPr>
            <a:grpSpLocks/>
          </p:cNvGrpSpPr>
          <p:nvPr/>
        </p:nvGrpSpPr>
        <p:grpSpPr bwMode="auto">
          <a:xfrm rot="10800000">
            <a:off x="9220200" y="3733800"/>
            <a:ext cx="304800" cy="381000"/>
            <a:chOff x="624" y="1104"/>
            <a:chExt cx="480" cy="480"/>
          </a:xfrm>
        </p:grpSpPr>
        <p:sp>
          <p:nvSpPr>
            <p:cNvPr id="9493" name="AutoShape 331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94" name="AutoShape 332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3.33333E-6 L -4.61538E-6 0.227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8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-1.11111E-6 L 0.24616 -1.1111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6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6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6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3 2.22222E-6 L 0.08654 2.22222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3 2.22222E-6 L 0.08654 2.22222E-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39"/>
          <p:cNvSpPr>
            <a:spLocks noChangeArrowheads="1"/>
          </p:cNvSpPr>
          <p:nvPr/>
        </p:nvSpPr>
        <p:spPr bwMode="auto">
          <a:xfrm>
            <a:off x="914400" y="2819400"/>
            <a:ext cx="2027238" cy="1524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 Box 741"/>
          <p:cNvSpPr txBox="1">
            <a:spLocks noChangeArrowheads="1"/>
          </p:cNvSpPr>
          <p:nvPr/>
        </p:nvSpPr>
        <p:spPr bwMode="auto">
          <a:xfrm>
            <a:off x="609600" y="2497138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A</a:t>
            </a:r>
          </a:p>
        </p:txBody>
      </p:sp>
      <p:sp>
        <p:nvSpPr>
          <p:cNvPr id="7" name="Text Box 742"/>
          <p:cNvSpPr txBox="1">
            <a:spLocks noChangeArrowheads="1"/>
          </p:cNvSpPr>
          <p:nvPr/>
        </p:nvSpPr>
        <p:spPr bwMode="auto">
          <a:xfrm>
            <a:off x="2895600" y="2498725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B</a:t>
            </a:r>
          </a:p>
        </p:txBody>
      </p:sp>
      <p:sp>
        <p:nvSpPr>
          <p:cNvPr id="8" name="Text Box 743"/>
          <p:cNvSpPr txBox="1">
            <a:spLocks noChangeArrowheads="1"/>
          </p:cNvSpPr>
          <p:nvPr/>
        </p:nvSpPr>
        <p:spPr bwMode="auto">
          <a:xfrm>
            <a:off x="2636838" y="42672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C</a:t>
            </a:r>
          </a:p>
        </p:txBody>
      </p:sp>
      <p:sp>
        <p:nvSpPr>
          <p:cNvPr id="9" name="Text Box 744"/>
          <p:cNvSpPr txBox="1">
            <a:spLocks noChangeArrowheads="1"/>
          </p:cNvSpPr>
          <p:nvPr/>
        </p:nvSpPr>
        <p:spPr bwMode="auto">
          <a:xfrm>
            <a:off x="606425" y="42513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D</a:t>
            </a:r>
          </a:p>
        </p:txBody>
      </p:sp>
      <p:pic>
        <p:nvPicPr>
          <p:cNvPr id="10" name="Picture 165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819400"/>
            <a:ext cx="8153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5" descr="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942975" cy="815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52"/>
          <p:cNvSpPr txBox="1">
            <a:spLocks noChangeArrowheads="1"/>
          </p:cNvSpPr>
          <p:nvPr/>
        </p:nvSpPr>
        <p:spPr bwMode="auto">
          <a:xfrm>
            <a:off x="1447800" y="2438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4 cm</a:t>
            </a:r>
          </a:p>
        </p:txBody>
      </p:sp>
      <p:sp>
        <p:nvSpPr>
          <p:cNvPr id="13" name="Text Box 753"/>
          <p:cNvSpPr txBox="1">
            <a:spLocks noChangeArrowheads="1"/>
          </p:cNvSpPr>
          <p:nvPr/>
        </p:nvSpPr>
        <p:spPr bwMode="auto">
          <a:xfrm>
            <a:off x="2743200" y="3352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  3cm</a:t>
            </a:r>
          </a:p>
        </p:txBody>
      </p:sp>
      <p:sp>
        <p:nvSpPr>
          <p:cNvPr id="14" name="Text Box 754"/>
          <p:cNvSpPr txBox="1">
            <a:spLocks noChangeArrowheads="1"/>
          </p:cNvSpPr>
          <p:nvPr/>
        </p:nvSpPr>
        <p:spPr bwMode="auto">
          <a:xfrm>
            <a:off x="685800" y="4876800"/>
            <a:ext cx="358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AB = CD = 4 cm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15" name="Hình Chữ nhật 14"/>
          <p:cNvSpPr>
            <a:spLocks noChangeArrowheads="1"/>
          </p:cNvSpPr>
          <p:nvPr/>
        </p:nvSpPr>
        <p:spPr bwMode="auto">
          <a:xfrm>
            <a:off x="685800" y="5405438"/>
            <a:ext cx="243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AD = BC = 3 cm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xmlns="" id="{1436260A-C080-49F5-B362-92CBFFC72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906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2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: Đo rồi cho biết độ dài các cạnh của mỗi hình chữ nhật s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au: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45"/>
          <p:cNvSpPr>
            <a:spLocks noChangeArrowheads="1"/>
          </p:cNvSpPr>
          <p:nvPr/>
        </p:nvSpPr>
        <p:spPr bwMode="auto">
          <a:xfrm>
            <a:off x="1295400" y="2895600"/>
            <a:ext cx="2514600" cy="762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 Box 746"/>
          <p:cNvSpPr txBox="1">
            <a:spLocks noChangeArrowheads="1"/>
          </p:cNvSpPr>
          <p:nvPr/>
        </p:nvSpPr>
        <p:spPr bwMode="auto">
          <a:xfrm>
            <a:off x="609600" y="254635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     M</a:t>
            </a:r>
          </a:p>
        </p:txBody>
      </p:sp>
      <p:sp>
        <p:nvSpPr>
          <p:cNvPr id="7" name="Text Box 747"/>
          <p:cNvSpPr txBox="1">
            <a:spLocks noChangeArrowheads="1"/>
          </p:cNvSpPr>
          <p:nvPr/>
        </p:nvSpPr>
        <p:spPr bwMode="auto">
          <a:xfrm>
            <a:off x="3613150" y="2544763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N</a:t>
            </a:r>
          </a:p>
        </p:txBody>
      </p:sp>
      <p:sp>
        <p:nvSpPr>
          <p:cNvPr id="9" name="Text Box 748"/>
          <p:cNvSpPr txBox="1">
            <a:spLocks noChangeArrowheads="1"/>
          </p:cNvSpPr>
          <p:nvPr/>
        </p:nvSpPr>
        <p:spPr bwMode="auto">
          <a:xfrm>
            <a:off x="685800" y="3584575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     Q</a:t>
            </a:r>
          </a:p>
        </p:txBody>
      </p:sp>
      <p:sp>
        <p:nvSpPr>
          <p:cNvPr id="10" name="Text Box 749"/>
          <p:cNvSpPr txBox="1">
            <a:spLocks noChangeArrowheads="1"/>
          </p:cNvSpPr>
          <p:nvPr/>
        </p:nvSpPr>
        <p:spPr bwMode="auto">
          <a:xfrm>
            <a:off x="3648075" y="3611563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P</a:t>
            </a:r>
          </a:p>
        </p:txBody>
      </p:sp>
      <p:pic>
        <p:nvPicPr>
          <p:cNvPr id="8" name="Picture 165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913063"/>
            <a:ext cx="81534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55"/>
          <p:cNvSpPr txBox="1">
            <a:spLocks noChangeArrowheads="1"/>
          </p:cNvSpPr>
          <p:nvPr/>
        </p:nvSpPr>
        <p:spPr bwMode="auto">
          <a:xfrm>
            <a:off x="2057400" y="2514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5 cm</a:t>
            </a:r>
          </a:p>
        </p:txBody>
      </p:sp>
      <p:pic>
        <p:nvPicPr>
          <p:cNvPr id="12" name="Picture 165" descr="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709863"/>
            <a:ext cx="825500" cy="624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56"/>
          <p:cNvSpPr txBox="1">
            <a:spLocks noChangeArrowheads="1"/>
          </p:cNvSpPr>
          <p:nvPr/>
        </p:nvSpPr>
        <p:spPr bwMode="auto">
          <a:xfrm>
            <a:off x="3197225" y="3048000"/>
            <a:ext cx="2060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         2 cm</a:t>
            </a:r>
          </a:p>
        </p:txBody>
      </p:sp>
      <p:sp>
        <p:nvSpPr>
          <p:cNvPr id="14" name="Text Box 757"/>
          <p:cNvSpPr txBox="1">
            <a:spLocks noChangeArrowheads="1"/>
          </p:cNvSpPr>
          <p:nvPr/>
        </p:nvSpPr>
        <p:spPr bwMode="auto">
          <a:xfrm>
            <a:off x="1219200" y="3962400"/>
            <a:ext cx="3276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MN = PQ = 5 cm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15" name="Hình Chữ nhật 14"/>
          <p:cNvSpPr>
            <a:spLocks noChangeArrowheads="1"/>
          </p:cNvSpPr>
          <p:nvPr/>
        </p:nvSpPr>
        <p:spPr bwMode="auto">
          <a:xfrm>
            <a:off x="1219200" y="44196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NP = </a:t>
            </a:r>
            <a:r>
              <a:rPr lang="en-US" altLang="en-US" sz="2400" dirty="0" err="1">
                <a:solidFill>
                  <a:srgbClr val="0000FF"/>
                </a:solidFill>
              </a:rPr>
              <a:t>MQ</a:t>
            </a:r>
            <a:r>
              <a:rPr lang="en-US" altLang="en-US" sz="2400" dirty="0">
                <a:solidFill>
                  <a:srgbClr val="0000FF"/>
                </a:solidFill>
              </a:rPr>
              <a:t> = 2 cm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220200" cy="1703388"/>
          </a:xfrm>
        </p:spPr>
        <p:txBody>
          <a:bodyPr/>
          <a:lstStyle/>
          <a:p>
            <a:r>
              <a:rPr lang="en-US" altLang="en-US" sz="32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chiều dài, chiều rộng của mỗi hình chữ nhật có trong hình vẽ bên (DC= 4cm, BN=1cm, NC= 2cm).</a:t>
            </a:r>
          </a:p>
        </p:txBody>
      </p:sp>
      <p:grpSp>
        <p:nvGrpSpPr>
          <p:cNvPr id="15363" name="Group 31"/>
          <p:cNvGrpSpPr>
            <a:grpSpLocks/>
          </p:cNvGrpSpPr>
          <p:nvPr/>
        </p:nvGrpSpPr>
        <p:grpSpPr bwMode="auto">
          <a:xfrm>
            <a:off x="533400" y="2209800"/>
            <a:ext cx="4330700" cy="2438400"/>
            <a:chOff x="1632" y="1392"/>
            <a:chExt cx="2518" cy="1536"/>
          </a:xfrm>
        </p:grpSpPr>
        <p:pic>
          <p:nvPicPr>
            <p:cNvPr id="15377" name="Picture 4" descr="h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392"/>
              <a:ext cx="240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8" name="Rectangle 7"/>
            <p:cNvSpPr>
              <a:spLocks noChangeArrowheads="1"/>
            </p:cNvSpPr>
            <p:nvPr/>
          </p:nvSpPr>
          <p:spPr bwMode="auto">
            <a:xfrm>
              <a:off x="3488" y="2048"/>
              <a:ext cx="662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003300"/>
                  </a:solidFill>
                </a:rPr>
                <a:t>2cm</a:t>
              </a:r>
            </a:p>
          </p:txBody>
        </p:sp>
      </p:grp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944563" y="2530475"/>
            <a:ext cx="2925762" cy="62865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955675" y="3140075"/>
            <a:ext cx="2914650" cy="1219200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4999296" y="3200400"/>
            <a:ext cx="502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 sz="2800" b="1" dirty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chữ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nhật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MNCD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dài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MN = DC = 4cm</a:t>
            </a:r>
            <a:b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rộng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MD = NC = 2cm</a:t>
            </a:r>
            <a:b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800" b="1" dirty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4999296" y="4953000"/>
            <a:ext cx="510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chữ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nhật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ABCD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dài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AB = DC = 4cm</a:t>
            </a:r>
            <a:b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rộng:AD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BC = 3cm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(1cm + 2cm)</a:t>
            </a:r>
            <a:r>
              <a:rPr 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993930" y="2520217"/>
            <a:ext cx="2971800" cy="1828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00FFFF"/>
              </a:gs>
            </a:gsLst>
            <a:lin ang="27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4999296" y="1814731"/>
            <a:ext cx="510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chữ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nhật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ABNM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AB = MN = 4cm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rộng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AM = BN = 1cm</a:t>
            </a:r>
          </a:p>
        </p:txBody>
      </p:sp>
      <p:grpSp>
        <p:nvGrpSpPr>
          <p:cNvPr id="3" name="Group 289"/>
          <p:cNvGrpSpPr>
            <a:grpSpLocks/>
          </p:cNvGrpSpPr>
          <p:nvPr/>
        </p:nvGrpSpPr>
        <p:grpSpPr bwMode="auto">
          <a:xfrm>
            <a:off x="914710" y="4173708"/>
            <a:ext cx="2971800" cy="169689"/>
            <a:chOff x="1732" y="2244"/>
            <a:chExt cx="1728" cy="53"/>
          </a:xfrm>
          <a:solidFill>
            <a:srgbClr val="FFFF66"/>
          </a:solidFill>
        </p:grpSpPr>
        <p:sp>
          <p:nvSpPr>
            <p:cNvPr id="16" name="Rectangle 290"/>
            <p:cNvSpPr>
              <a:spLocks noChangeArrowheads="1"/>
            </p:cNvSpPr>
            <p:nvPr/>
          </p:nvSpPr>
          <p:spPr bwMode="auto">
            <a:xfrm>
              <a:off x="1732" y="2249"/>
              <a:ext cx="1728" cy="4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Line 291"/>
            <p:cNvSpPr>
              <a:spLocks noChangeShapeType="1"/>
            </p:cNvSpPr>
            <p:nvPr/>
          </p:nvSpPr>
          <p:spPr bwMode="auto">
            <a:xfrm>
              <a:off x="3460" y="2244"/>
              <a:ext cx="0" cy="48"/>
            </a:xfrm>
            <a:prstGeom prst="line">
              <a:avLst/>
            </a:prstGeom>
            <a:grp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" name="Text Box 752"/>
          <p:cNvSpPr txBox="1">
            <a:spLocks noChangeArrowheads="1"/>
          </p:cNvSpPr>
          <p:nvPr/>
        </p:nvSpPr>
        <p:spPr bwMode="auto">
          <a:xfrm>
            <a:off x="1905000" y="20574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cm</a:t>
            </a:r>
          </a:p>
        </p:txBody>
      </p:sp>
      <p:grpSp>
        <p:nvGrpSpPr>
          <p:cNvPr id="4" name="Group 289"/>
          <p:cNvGrpSpPr>
            <a:grpSpLocks/>
          </p:cNvGrpSpPr>
          <p:nvPr/>
        </p:nvGrpSpPr>
        <p:grpSpPr bwMode="auto">
          <a:xfrm rot="5400000">
            <a:off x="2969153" y="3375906"/>
            <a:ext cx="1856936" cy="133177"/>
            <a:chOff x="1740" y="2182"/>
            <a:chExt cx="1728" cy="53"/>
          </a:xfrm>
          <a:solidFill>
            <a:srgbClr val="FFFF66"/>
          </a:solidFill>
        </p:grpSpPr>
        <p:sp>
          <p:nvSpPr>
            <p:cNvPr id="27" name="Rectangle 290"/>
            <p:cNvSpPr>
              <a:spLocks noChangeArrowheads="1"/>
            </p:cNvSpPr>
            <p:nvPr/>
          </p:nvSpPr>
          <p:spPr bwMode="auto">
            <a:xfrm>
              <a:off x="1740" y="2187"/>
              <a:ext cx="1728" cy="4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8" name="Line 291"/>
            <p:cNvSpPr>
              <a:spLocks noChangeShapeType="1"/>
            </p:cNvSpPr>
            <p:nvPr/>
          </p:nvSpPr>
          <p:spPr bwMode="auto">
            <a:xfrm>
              <a:off x="3460" y="2182"/>
              <a:ext cx="0" cy="48"/>
            </a:xfrm>
            <a:prstGeom prst="line">
              <a:avLst/>
            </a:prstGeom>
            <a:grp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9" name="Text Box 753"/>
          <p:cNvSpPr txBox="1">
            <a:spLocks noChangeArrowheads="1"/>
          </p:cNvSpPr>
          <p:nvPr/>
        </p:nvSpPr>
        <p:spPr bwMode="auto">
          <a:xfrm>
            <a:off x="-76200" y="32004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3cm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31239E-7 3.79278E-6 L 0.0024 -0.249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124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6 -1.85185E-6 L -0.29311 -0.0006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 animBg="1"/>
      <p:bldP spid="36874" grpId="1" animBg="1"/>
      <p:bldP spid="36875" grpId="0" animBg="1"/>
      <p:bldP spid="36875" grpId="1" animBg="1"/>
      <p:bldP spid="36879" grpId="0"/>
      <p:bldP spid="36889" grpId="0"/>
      <p:bldP spid="36893" grpId="0" animBg="1"/>
      <p:bldP spid="36894" grpId="0"/>
      <p:bldP spid="25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262874"/>
            <a:ext cx="9315450" cy="1219200"/>
          </a:xfrm>
          <a:noFill/>
        </p:spPr>
        <p:txBody>
          <a:bodyPr/>
          <a:lstStyle/>
          <a:p>
            <a:pPr eaLnBrk="1" hangingPunct="1"/>
            <a:r>
              <a:rPr lang="vi-VN" altLang="en-US" sz="3200" b="1" u="sng" dirty="0" err="1">
                <a:solidFill>
                  <a:srgbClr val="0000FF"/>
                </a:solidFill>
              </a:rPr>
              <a:t>Bài</a:t>
            </a:r>
            <a:r>
              <a:rPr lang="en-US" altLang="en-US" sz="3200" b="1" u="sng" dirty="0">
                <a:solidFill>
                  <a:srgbClr val="0000FF"/>
                </a:solidFill>
              </a:rPr>
              <a:t> 4.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</a:rPr>
              <a:t>Kẻ</a:t>
            </a:r>
            <a:r>
              <a:rPr lang="vi-VN" altLang="en-US" sz="2800" b="1" dirty="0">
                <a:solidFill>
                  <a:srgbClr val="0000FF"/>
                </a:solidFill>
              </a:rPr>
              <a:t> thêm </a:t>
            </a:r>
            <a:r>
              <a:rPr lang="vi-VN" altLang="en-US" sz="2800" b="1" dirty="0" err="1">
                <a:solidFill>
                  <a:srgbClr val="0000FF"/>
                </a:solidFill>
              </a:rPr>
              <a:t>một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</a:rPr>
              <a:t>đường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</a:rPr>
              <a:t>thẳng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</a:rPr>
              <a:t>để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</a:rPr>
              <a:t>được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</a:rPr>
              <a:t>hình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</a:rPr>
              <a:t>chữ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</a:rPr>
              <a:t>nhật</a:t>
            </a:r>
            <a:r>
              <a:rPr lang="vi-VN" altLang="en-US" sz="2800" b="1" dirty="0">
                <a:solidFill>
                  <a:srgbClr val="0000FF"/>
                </a:solidFill>
              </a:rPr>
              <a:t> 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graphicFrame>
        <p:nvGraphicFramePr>
          <p:cNvPr id="55814" name="Group 51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01099888"/>
              </p:ext>
            </p:extLst>
          </p:nvPr>
        </p:nvGraphicFramePr>
        <p:xfrm>
          <a:off x="401637" y="2963862"/>
          <a:ext cx="4381500" cy="2895602"/>
        </p:xfrm>
        <a:graphic>
          <a:graphicData uri="http://schemas.openxmlformats.org/drawingml/2006/table">
            <a:tbl>
              <a:tblPr/>
              <a:tblGrid>
                <a:gridCol w="487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5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73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73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5815" name="Group 51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76823092"/>
              </p:ext>
            </p:extLst>
          </p:nvPr>
        </p:nvGraphicFramePr>
        <p:xfrm>
          <a:off x="5145087" y="2901950"/>
          <a:ext cx="4381500" cy="2971800"/>
        </p:xfrm>
        <a:graphic>
          <a:graphicData uri="http://schemas.openxmlformats.org/drawingml/2006/table">
            <a:tbl>
              <a:tblPr/>
              <a:tblGrid>
                <a:gridCol w="487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41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73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16531" name="Group 147"/>
          <p:cNvGrpSpPr>
            <a:grpSpLocks/>
          </p:cNvGrpSpPr>
          <p:nvPr/>
        </p:nvGrpSpPr>
        <p:grpSpPr bwMode="auto">
          <a:xfrm>
            <a:off x="877887" y="3382962"/>
            <a:ext cx="3429000" cy="2000250"/>
            <a:chOff x="720" y="1872"/>
            <a:chExt cx="2160" cy="1260"/>
          </a:xfrm>
        </p:grpSpPr>
        <p:sp>
          <p:nvSpPr>
            <p:cNvPr id="16546" name="Line 148"/>
            <p:cNvSpPr>
              <a:spLocks noChangeShapeType="1"/>
            </p:cNvSpPr>
            <p:nvPr/>
          </p:nvSpPr>
          <p:spPr bwMode="auto">
            <a:xfrm flipV="1">
              <a:off x="720" y="1872"/>
              <a:ext cx="1536" cy="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7" name="Line 149"/>
            <p:cNvSpPr>
              <a:spLocks noChangeShapeType="1"/>
            </p:cNvSpPr>
            <p:nvPr/>
          </p:nvSpPr>
          <p:spPr bwMode="auto">
            <a:xfrm>
              <a:off x="2256" y="1872"/>
              <a:ext cx="624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8" name="Line 150"/>
            <p:cNvSpPr>
              <a:spLocks noChangeShapeType="1"/>
            </p:cNvSpPr>
            <p:nvPr/>
          </p:nvSpPr>
          <p:spPr bwMode="auto">
            <a:xfrm>
              <a:off x="720" y="1872"/>
              <a:ext cx="0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9" name="Line 151"/>
            <p:cNvSpPr>
              <a:spLocks noChangeShapeType="1"/>
            </p:cNvSpPr>
            <p:nvPr/>
          </p:nvSpPr>
          <p:spPr bwMode="auto">
            <a:xfrm flipV="1">
              <a:off x="720" y="3120"/>
              <a:ext cx="2160" cy="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532" name="Group 152"/>
          <p:cNvGrpSpPr>
            <a:grpSpLocks/>
          </p:cNvGrpSpPr>
          <p:nvPr/>
        </p:nvGrpSpPr>
        <p:grpSpPr bwMode="auto">
          <a:xfrm>
            <a:off x="5602287" y="3382962"/>
            <a:ext cx="3430588" cy="1981200"/>
            <a:chOff x="3360" y="1920"/>
            <a:chExt cx="2160" cy="1248"/>
          </a:xfrm>
        </p:grpSpPr>
        <p:sp>
          <p:nvSpPr>
            <p:cNvPr id="16541" name="Line 153"/>
            <p:cNvSpPr>
              <a:spLocks noChangeShapeType="1"/>
            </p:cNvSpPr>
            <p:nvPr/>
          </p:nvSpPr>
          <p:spPr bwMode="auto">
            <a:xfrm flipV="1">
              <a:off x="3360" y="1920"/>
              <a:ext cx="624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2" name="Line 154"/>
            <p:cNvSpPr>
              <a:spLocks noChangeShapeType="1"/>
            </p:cNvSpPr>
            <p:nvPr/>
          </p:nvSpPr>
          <p:spPr bwMode="auto">
            <a:xfrm>
              <a:off x="3984" y="1920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3" name="Line 155"/>
            <p:cNvSpPr>
              <a:spLocks noChangeShapeType="1"/>
            </p:cNvSpPr>
            <p:nvPr/>
          </p:nvSpPr>
          <p:spPr bwMode="auto">
            <a:xfrm>
              <a:off x="5520" y="1920"/>
              <a:ext cx="0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4" name="Line 156"/>
            <p:cNvSpPr>
              <a:spLocks noChangeShapeType="1"/>
            </p:cNvSpPr>
            <p:nvPr/>
          </p:nvSpPr>
          <p:spPr bwMode="auto">
            <a:xfrm flipH="1">
              <a:off x="3984" y="3168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5" name="Line 157"/>
            <p:cNvSpPr>
              <a:spLocks noChangeShapeType="1"/>
            </p:cNvSpPr>
            <p:nvPr/>
          </p:nvSpPr>
          <p:spPr bwMode="auto">
            <a:xfrm flipH="1" flipV="1">
              <a:off x="3360" y="2544"/>
              <a:ext cx="624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821" name="Line 525"/>
          <p:cNvSpPr>
            <a:spLocks noChangeShapeType="1"/>
          </p:cNvSpPr>
          <p:nvPr/>
        </p:nvSpPr>
        <p:spPr bwMode="auto">
          <a:xfrm>
            <a:off x="3267075" y="3375025"/>
            <a:ext cx="46037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3" name="Line 527"/>
          <p:cNvSpPr>
            <a:spLocks noChangeShapeType="1"/>
          </p:cNvSpPr>
          <p:nvPr/>
        </p:nvSpPr>
        <p:spPr bwMode="auto">
          <a:xfrm>
            <a:off x="6619875" y="3375025"/>
            <a:ext cx="46037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4" name="Line 528"/>
          <p:cNvSpPr>
            <a:spLocks noChangeShapeType="1"/>
          </p:cNvSpPr>
          <p:nvPr/>
        </p:nvSpPr>
        <p:spPr bwMode="auto">
          <a:xfrm>
            <a:off x="2154237" y="3406775"/>
            <a:ext cx="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5" name="Line 529"/>
          <p:cNvSpPr>
            <a:spLocks noChangeShapeType="1"/>
          </p:cNvSpPr>
          <p:nvPr/>
        </p:nvSpPr>
        <p:spPr bwMode="auto">
          <a:xfrm>
            <a:off x="7550150" y="3375025"/>
            <a:ext cx="46037" cy="2027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528"/>
          <p:cNvSpPr>
            <a:spLocks noChangeShapeType="1"/>
          </p:cNvSpPr>
          <p:nvPr/>
        </p:nvSpPr>
        <p:spPr bwMode="auto">
          <a:xfrm>
            <a:off x="1468437" y="3421062"/>
            <a:ext cx="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9" name="Text Box 183"/>
          <p:cNvSpPr txBox="1">
            <a:spLocks noChangeArrowheads="1"/>
          </p:cNvSpPr>
          <p:nvPr/>
        </p:nvSpPr>
        <p:spPr bwMode="auto">
          <a:xfrm>
            <a:off x="76200" y="245268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.VnTime" pitchFamily="34" charset="0"/>
              </a:rPr>
              <a:t>a)</a:t>
            </a:r>
          </a:p>
        </p:txBody>
      </p:sp>
      <p:sp>
        <p:nvSpPr>
          <p:cNvPr id="16540" name="Text Box 184"/>
          <p:cNvSpPr txBox="1">
            <a:spLocks noChangeArrowheads="1"/>
          </p:cNvSpPr>
          <p:nvPr/>
        </p:nvSpPr>
        <p:spPr bwMode="auto">
          <a:xfrm>
            <a:off x="4905375" y="2362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.VnTime" pitchFamily="34" charset="0"/>
              </a:rPr>
              <a:t>b)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5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500"/>
                                        <p:tgtEl>
                                          <p:spTgt spid="55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5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5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5" dur="500"/>
                                        <p:tgtEl>
                                          <p:spTgt spid="55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3|13.2|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|9.9|1|2|2.4|3.1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3.8|18.6|11.5|1.4|1.4|6.4|1.2|2.6|1|1.3|1.9|2.4|7.3|6.7|4.9|4.5|1.5|1.2|8.9|5.1|3.9|8.9|1.8|6.3|1.6|1.1|1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7|11.3|0.8|4.3|2.5|1.5|16.1|4.4|8.8|1.8|16.7|5.7|12.8|2.7|2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.5|27.9|1.4|0.9|3.1|13.2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|9.9|1|2|2.4|3.1|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|6.3|1.8|4.1|1.4|12.9|25.9|1.4|14.1|1.8|0.8|0.9|0.4|0.8|0.6|1.8|1.3|11.7|7.1|1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6|10.7|1|1.4"/>
</p:tagLst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4234</TotalTime>
  <Words>360</Words>
  <Application>Microsoft Office PowerPoint</Application>
  <PresentationFormat>A4 Paper (210x297 mm)</PresentationFormat>
  <Paragraphs>174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.VnAristote</vt:lpstr>
      <vt:lpstr>.VnTime</vt:lpstr>
      <vt:lpstr>.VnTimeH</vt:lpstr>
      <vt:lpstr>Arial</vt:lpstr>
      <vt:lpstr>HP001 4 hàng</vt:lpstr>
      <vt:lpstr>Segoe UI</vt:lpstr>
      <vt:lpstr>Times New Roman</vt:lpstr>
      <vt:lpstr>VNI-Times</vt:lpstr>
      <vt:lpstr>1_Custom Design</vt:lpstr>
      <vt:lpstr>Custom Design</vt:lpstr>
      <vt:lpstr>PowerPoint Presentation</vt:lpstr>
      <vt:lpstr>Trong các hình sau hình nào là hình chữ nhật?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3: Tìm chiều dài, chiều rộng của mỗi hình chữ nhật có trong hình vẽ bên (DC= 4cm, BN=1cm, NC= 2cm).</vt:lpstr>
      <vt:lpstr>Bài 4.  Kẻ thêm một đường thẳng để được hình chữ nhật </vt:lpstr>
      <vt:lpstr>PowerPoint Presentation</vt:lpstr>
    </vt:vector>
  </TitlesOfParts>
  <Company>Y YEN - NAM DINH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Phßng gi¸o dôc ®µo t¹o ý yªn</dc:title>
  <dc:creator>HOME</dc:creator>
  <cp:lastModifiedBy>DELL</cp:lastModifiedBy>
  <cp:revision>262</cp:revision>
  <dcterms:created xsi:type="dcterms:W3CDTF">2006-12-02T13:53:19Z</dcterms:created>
  <dcterms:modified xsi:type="dcterms:W3CDTF">2022-01-08T15:32:05Z</dcterms:modified>
</cp:coreProperties>
</file>